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00" r:id="rId6"/>
    <p:sldId id="301" r:id="rId7"/>
    <p:sldId id="302" r:id="rId8"/>
    <p:sldId id="259" r:id="rId9"/>
    <p:sldId id="304" r:id="rId10"/>
    <p:sldId id="270" r:id="rId11"/>
    <p:sldId id="305" r:id="rId12"/>
    <p:sldId id="306" r:id="rId13"/>
    <p:sldId id="307" r:id="rId14"/>
    <p:sldId id="30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077752C-C755-6158-6B3C-67A25D40E599}" name="Boyer, Tederell - FS, GA" initials="TB" userId="S::tederell.boyer@usda.gov::2e7fa2de-cbd8-4e3e-a3ec-e1a3c4dcab9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tthew Kay" initials="MK" lastIdx="2" clrIdx="0">
    <p:extLst>
      <p:ext uri="{19B8F6BF-5375-455C-9EA6-DF929625EA0E}">
        <p15:presenceInfo xmlns:p15="http://schemas.microsoft.com/office/powerpoint/2012/main" userId="S::Matthew.Kay@ibm.com::282e03a0-19aa-453a-9718-a26b0ea12c3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1DA98-9F7F-4316-8E49-926EA3DA47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C237D3-781D-430F-9E62-0F5B7DF090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F0A0B5-D360-4520-B88F-656886AD4B0F}"/>
              </a:ext>
            </a:extLst>
          </p:cNvPr>
          <p:cNvSpPr>
            <a:spLocks noGrp="1"/>
          </p:cNvSpPr>
          <p:nvPr>
            <p:ph type="dt" sz="half" idx="10"/>
          </p:nvPr>
        </p:nvSpPr>
        <p:spPr/>
        <p:txBody>
          <a:bodyPr/>
          <a:lstStyle/>
          <a:p>
            <a:fld id="{4DE64B58-0129-41F5-B118-BF0F16B8BDFA}" type="datetimeFigureOut">
              <a:rPr lang="en-US" smtClean="0"/>
              <a:t>2/23/2024</a:t>
            </a:fld>
            <a:endParaRPr lang="en-US" dirty="0"/>
          </a:p>
        </p:txBody>
      </p:sp>
      <p:sp>
        <p:nvSpPr>
          <p:cNvPr id="5" name="Footer Placeholder 4">
            <a:extLst>
              <a:ext uri="{FF2B5EF4-FFF2-40B4-BE49-F238E27FC236}">
                <a16:creationId xmlns:a16="http://schemas.microsoft.com/office/drawing/2014/main" id="{5D54852A-A68E-442C-A585-FB402EF216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FB1B5C-BC62-4022-A802-A17E357BC2DA}"/>
              </a:ext>
            </a:extLst>
          </p:cNvPr>
          <p:cNvSpPr>
            <a:spLocks noGrp="1"/>
          </p:cNvSpPr>
          <p:nvPr>
            <p:ph type="sldNum" sz="quarter" idx="12"/>
          </p:nvPr>
        </p:nvSpPr>
        <p:spPr/>
        <p:txBody>
          <a:bodyPr/>
          <a:lstStyle/>
          <a:p>
            <a:fld id="{0C37E9DF-C23A-4B97-9E32-EE47DF98BA79}" type="slidenum">
              <a:rPr lang="en-US" smtClean="0"/>
              <a:t>‹#›</a:t>
            </a:fld>
            <a:endParaRPr lang="en-US" dirty="0"/>
          </a:p>
        </p:txBody>
      </p:sp>
    </p:spTree>
    <p:extLst>
      <p:ext uri="{BB962C8B-B14F-4D97-AF65-F5344CB8AC3E}">
        <p14:creationId xmlns:p14="http://schemas.microsoft.com/office/powerpoint/2010/main" val="556557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D9F1-7E14-40A7-BFCB-77E926872E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E746CA-26AB-40EB-BBB5-32F1293CCC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BD61C5-D79C-415F-86A3-183B2D64BB32}"/>
              </a:ext>
            </a:extLst>
          </p:cNvPr>
          <p:cNvSpPr>
            <a:spLocks noGrp="1"/>
          </p:cNvSpPr>
          <p:nvPr>
            <p:ph type="dt" sz="half" idx="10"/>
          </p:nvPr>
        </p:nvSpPr>
        <p:spPr/>
        <p:txBody>
          <a:bodyPr/>
          <a:lstStyle/>
          <a:p>
            <a:fld id="{4DE64B58-0129-41F5-B118-BF0F16B8BDFA}" type="datetimeFigureOut">
              <a:rPr lang="en-US" smtClean="0"/>
              <a:t>2/23/2024</a:t>
            </a:fld>
            <a:endParaRPr lang="en-US" dirty="0"/>
          </a:p>
        </p:txBody>
      </p:sp>
      <p:sp>
        <p:nvSpPr>
          <p:cNvPr id="5" name="Footer Placeholder 4">
            <a:extLst>
              <a:ext uri="{FF2B5EF4-FFF2-40B4-BE49-F238E27FC236}">
                <a16:creationId xmlns:a16="http://schemas.microsoft.com/office/drawing/2014/main" id="{04565AAA-CAD0-4173-88FB-F87E7594906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1011135-69A1-4B75-91F2-297B46CFBFB2}"/>
              </a:ext>
            </a:extLst>
          </p:cNvPr>
          <p:cNvSpPr>
            <a:spLocks noGrp="1"/>
          </p:cNvSpPr>
          <p:nvPr>
            <p:ph type="sldNum" sz="quarter" idx="12"/>
          </p:nvPr>
        </p:nvSpPr>
        <p:spPr/>
        <p:txBody>
          <a:bodyPr/>
          <a:lstStyle/>
          <a:p>
            <a:fld id="{0C37E9DF-C23A-4B97-9E32-EE47DF98BA79}" type="slidenum">
              <a:rPr lang="en-US" smtClean="0"/>
              <a:t>‹#›</a:t>
            </a:fld>
            <a:endParaRPr lang="en-US" dirty="0"/>
          </a:p>
        </p:txBody>
      </p:sp>
    </p:spTree>
    <p:extLst>
      <p:ext uri="{BB962C8B-B14F-4D97-AF65-F5344CB8AC3E}">
        <p14:creationId xmlns:p14="http://schemas.microsoft.com/office/powerpoint/2010/main" val="3734069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8F0289-7591-4F68-B0E4-1EAB450361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649AF5-8A7B-433E-B5EE-4D7C7D54F3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B20F94-3E5A-4344-ADDB-DA0199C8A76A}"/>
              </a:ext>
            </a:extLst>
          </p:cNvPr>
          <p:cNvSpPr>
            <a:spLocks noGrp="1"/>
          </p:cNvSpPr>
          <p:nvPr>
            <p:ph type="dt" sz="half" idx="10"/>
          </p:nvPr>
        </p:nvSpPr>
        <p:spPr/>
        <p:txBody>
          <a:bodyPr/>
          <a:lstStyle/>
          <a:p>
            <a:fld id="{4DE64B58-0129-41F5-B118-BF0F16B8BDFA}" type="datetimeFigureOut">
              <a:rPr lang="en-US" smtClean="0"/>
              <a:t>2/23/2024</a:t>
            </a:fld>
            <a:endParaRPr lang="en-US" dirty="0"/>
          </a:p>
        </p:txBody>
      </p:sp>
      <p:sp>
        <p:nvSpPr>
          <p:cNvPr id="5" name="Footer Placeholder 4">
            <a:extLst>
              <a:ext uri="{FF2B5EF4-FFF2-40B4-BE49-F238E27FC236}">
                <a16:creationId xmlns:a16="http://schemas.microsoft.com/office/drawing/2014/main" id="{9E2178C0-AAF1-4B40-8CBE-BA08F62CC8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6579301-739F-4EA0-8D8A-100B9B0A7ACC}"/>
              </a:ext>
            </a:extLst>
          </p:cNvPr>
          <p:cNvSpPr>
            <a:spLocks noGrp="1"/>
          </p:cNvSpPr>
          <p:nvPr>
            <p:ph type="sldNum" sz="quarter" idx="12"/>
          </p:nvPr>
        </p:nvSpPr>
        <p:spPr/>
        <p:txBody>
          <a:bodyPr/>
          <a:lstStyle/>
          <a:p>
            <a:fld id="{0C37E9DF-C23A-4B97-9E32-EE47DF98BA79}" type="slidenum">
              <a:rPr lang="en-US" smtClean="0"/>
              <a:t>‹#›</a:t>
            </a:fld>
            <a:endParaRPr lang="en-US" dirty="0"/>
          </a:p>
        </p:txBody>
      </p:sp>
    </p:spTree>
    <p:extLst>
      <p:ext uri="{BB962C8B-B14F-4D97-AF65-F5344CB8AC3E}">
        <p14:creationId xmlns:p14="http://schemas.microsoft.com/office/powerpoint/2010/main" val="2723444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9C7D4-3F87-4F5C-8578-45843459B3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CFA712-B26F-424E-A2E3-7B66AA50D5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9D95C7-E0E8-4601-BC5D-3B296BA29DFD}"/>
              </a:ext>
            </a:extLst>
          </p:cNvPr>
          <p:cNvSpPr>
            <a:spLocks noGrp="1"/>
          </p:cNvSpPr>
          <p:nvPr>
            <p:ph type="dt" sz="half" idx="10"/>
          </p:nvPr>
        </p:nvSpPr>
        <p:spPr/>
        <p:txBody>
          <a:bodyPr/>
          <a:lstStyle/>
          <a:p>
            <a:fld id="{4DE64B58-0129-41F5-B118-BF0F16B8BDFA}" type="datetimeFigureOut">
              <a:rPr lang="en-US" smtClean="0"/>
              <a:t>2/23/2024</a:t>
            </a:fld>
            <a:endParaRPr lang="en-US" dirty="0"/>
          </a:p>
        </p:txBody>
      </p:sp>
      <p:sp>
        <p:nvSpPr>
          <p:cNvPr id="5" name="Footer Placeholder 4">
            <a:extLst>
              <a:ext uri="{FF2B5EF4-FFF2-40B4-BE49-F238E27FC236}">
                <a16:creationId xmlns:a16="http://schemas.microsoft.com/office/drawing/2014/main" id="{7EEF3B6B-BA0D-4B0A-ABA4-2A3E027480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FC1C0B-0823-4796-814C-D7BB2744D917}"/>
              </a:ext>
            </a:extLst>
          </p:cNvPr>
          <p:cNvSpPr>
            <a:spLocks noGrp="1"/>
          </p:cNvSpPr>
          <p:nvPr>
            <p:ph type="sldNum" sz="quarter" idx="12"/>
          </p:nvPr>
        </p:nvSpPr>
        <p:spPr/>
        <p:txBody>
          <a:bodyPr/>
          <a:lstStyle/>
          <a:p>
            <a:fld id="{0C37E9DF-C23A-4B97-9E32-EE47DF98BA79}" type="slidenum">
              <a:rPr lang="en-US" smtClean="0"/>
              <a:t>‹#›</a:t>
            </a:fld>
            <a:endParaRPr lang="en-US" dirty="0"/>
          </a:p>
        </p:txBody>
      </p:sp>
    </p:spTree>
    <p:extLst>
      <p:ext uri="{BB962C8B-B14F-4D97-AF65-F5344CB8AC3E}">
        <p14:creationId xmlns:p14="http://schemas.microsoft.com/office/powerpoint/2010/main" val="1674077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D87D3-23B4-477E-8602-74E6AB2D96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DB05BF-34A9-49FE-B518-AB5FD00CAD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B53BFA-DE64-4987-8FF4-212A5776E290}"/>
              </a:ext>
            </a:extLst>
          </p:cNvPr>
          <p:cNvSpPr>
            <a:spLocks noGrp="1"/>
          </p:cNvSpPr>
          <p:nvPr>
            <p:ph type="dt" sz="half" idx="10"/>
          </p:nvPr>
        </p:nvSpPr>
        <p:spPr/>
        <p:txBody>
          <a:bodyPr/>
          <a:lstStyle/>
          <a:p>
            <a:fld id="{4DE64B58-0129-41F5-B118-BF0F16B8BDFA}" type="datetimeFigureOut">
              <a:rPr lang="en-US" smtClean="0"/>
              <a:t>2/23/2024</a:t>
            </a:fld>
            <a:endParaRPr lang="en-US" dirty="0"/>
          </a:p>
        </p:txBody>
      </p:sp>
      <p:sp>
        <p:nvSpPr>
          <p:cNvPr id="5" name="Footer Placeholder 4">
            <a:extLst>
              <a:ext uri="{FF2B5EF4-FFF2-40B4-BE49-F238E27FC236}">
                <a16:creationId xmlns:a16="http://schemas.microsoft.com/office/drawing/2014/main" id="{468CF908-6021-4205-9C5B-6AC9829BE94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EA1AA4-030B-4499-968F-168F0A2E1F0F}"/>
              </a:ext>
            </a:extLst>
          </p:cNvPr>
          <p:cNvSpPr>
            <a:spLocks noGrp="1"/>
          </p:cNvSpPr>
          <p:nvPr>
            <p:ph type="sldNum" sz="quarter" idx="12"/>
          </p:nvPr>
        </p:nvSpPr>
        <p:spPr/>
        <p:txBody>
          <a:bodyPr/>
          <a:lstStyle/>
          <a:p>
            <a:fld id="{0C37E9DF-C23A-4B97-9E32-EE47DF98BA79}" type="slidenum">
              <a:rPr lang="en-US" smtClean="0"/>
              <a:t>‹#›</a:t>
            </a:fld>
            <a:endParaRPr lang="en-US" dirty="0"/>
          </a:p>
        </p:txBody>
      </p:sp>
    </p:spTree>
    <p:extLst>
      <p:ext uri="{BB962C8B-B14F-4D97-AF65-F5344CB8AC3E}">
        <p14:creationId xmlns:p14="http://schemas.microsoft.com/office/powerpoint/2010/main" val="1641963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BA9CC-D430-426E-BFAB-50D624D17E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CFFF2D-9D0C-45A6-AD1C-10A97504CD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D086BE-2BDB-49A8-904E-5177CC31DD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934836-6D74-4E99-B04B-76958B318524}"/>
              </a:ext>
            </a:extLst>
          </p:cNvPr>
          <p:cNvSpPr>
            <a:spLocks noGrp="1"/>
          </p:cNvSpPr>
          <p:nvPr>
            <p:ph type="dt" sz="half" idx="10"/>
          </p:nvPr>
        </p:nvSpPr>
        <p:spPr/>
        <p:txBody>
          <a:bodyPr/>
          <a:lstStyle/>
          <a:p>
            <a:fld id="{4DE64B58-0129-41F5-B118-BF0F16B8BDFA}" type="datetimeFigureOut">
              <a:rPr lang="en-US" smtClean="0"/>
              <a:t>2/23/2024</a:t>
            </a:fld>
            <a:endParaRPr lang="en-US" dirty="0"/>
          </a:p>
        </p:txBody>
      </p:sp>
      <p:sp>
        <p:nvSpPr>
          <p:cNvPr id="6" name="Footer Placeholder 5">
            <a:extLst>
              <a:ext uri="{FF2B5EF4-FFF2-40B4-BE49-F238E27FC236}">
                <a16:creationId xmlns:a16="http://schemas.microsoft.com/office/drawing/2014/main" id="{D7B7E009-19CF-419F-B715-FBD1312F0D8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043014-4843-4D4E-B7C9-CF0D5F024D6D}"/>
              </a:ext>
            </a:extLst>
          </p:cNvPr>
          <p:cNvSpPr>
            <a:spLocks noGrp="1"/>
          </p:cNvSpPr>
          <p:nvPr>
            <p:ph type="sldNum" sz="quarter" idx="12"/>
          </p:nvPr>
        </p:nvSpPr>
        <p:spPr/>
        <p:txBody>
          <a:bodyPr/>
          <a:lstStyle/>
          <a:p>
            <a:fld id="{0C37E9DF-C23A-4B97-9E32-EE47DF98BA79}" type="slidenum">
              <a:rPr lang="en-US" smtClean="0"/>
              <a:t>‹#›</a:t>
            </a:fld>
            <a:endParaRPr lang="en-US" dirty="0"/>
          </a:p>
        </p:txBody>
      </p:sp>
    </p:spTree>
    <p:extLst>
      <p:ext uri="{BB962C8B-B14F-4D97-AF65-F5344CB8AC3E}">
        <p14:creationId xmlns:p14="http://schemas.microsoft.com/office/powerpoint/2010/main" val="1346243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1D8AB-93F9-40A5-838A-B87C27AF1E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787F62-BD75-4C1D-9967-B2BACDCCB4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FCDFA7-13EA-45C5-86E8-ED2028C42B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AF425E-DB63-404F-83BA-C1C5A9CCEB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774F51-9ECC-4C68-80A4-3D450E2EC1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0695E1-EF33-47AA-A68A-BF7CB266C026}"/>
              </a:ext>
            </a:extLst>
          </p:cNvPr>
          <p:cNvSpPr>
            <a:spLocks noGrp="1"/>
          </p:cNvSpPr>
          <p:nvPr>
            <p:ph type="dt" sz="half" idx="10"/>
          </p:nvPr>
        </p:nvSpPr>
        <p:spPr/>
        <p:txBody>
          <a:bodyPr/>
          <a:lstStyle/>
          <a:p>
            <a:fld id="{4DE64B58-0129-41F5-B118-BF0F16B8BDFA}" type="datetimeFigureOut">
              <a:rPr lang="en-US" smtClean="0"/>
              <a:t>2/23/2024</a:t>
            </a:fld>
            <a:endParaRPr lang="en-US" dirty="0"/>
          </a:p>
        </p:txBody>
      </p:sp>
      <p:sp>
        <p:nvSpPr>
          <p:cNvPr id="8" name="Footer Placeholder 7">
            <a:extLst>
              <a:ext uri="{FF2B5EF4-FFF2-40B4-BE49-F238E27FC236}">
                <a16:creationId xmlns:a16="http://schemas.microsoft.com/office/drawing/2014/main" id="{8A86E892-7419-40C5-BDE5-5216E1FC604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A5AC2AF-598A-4AE7-A441-CB3C409A8FAB}"/>
              </a:ext>
            </a:extLst>
          </p:cNvPr>
          <p:cNvSpPr>
            <a:spLocks noGrp="1"/>
          </p:cNvSpPr>
          <p:nvPr>
            <p:ph type="sldNum" sz="quarter" idx="12"/>
          </p:nvPr>
        </p:nvSpPr>
        <p:spPr/>
        <p:txBody>
          <a:bodyPr/>
          <a:lstStyle/>
          <a:p>
            <a:fld id="{0C37E9DF-C23A-4B97-9E32-EE47DF98BA79}" type="slidenum">
              <a:rPr lang="en-US" smtClean="0"/>
              <a:t>‹#›</a:t>
            </a:fld>
            <a:endParaRPr lang="en-US" dirty="0"/>
          </a:p>
        </p:txBody>
      </p:sp>
    </p:spTree>
    <p:extLst>
      <p:ext uri="{BB962C8B-B14F-4D97-AF65-F5344CB8AC3E}">
        <p14:creationId xmlns:p14="http://schemas.microsoft.com/office/powerpoint/2010/main" val="71537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FB2F-2EEC-4DDB-966D-BA25513FDF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F27332-8707-485B-820B-460446E401F5}"/>
              </a:ext>
            </a:extLst>
          </p:cNvPr>
          <p:cNvSpPr>
            <a:spLocks noGrp="1"/>
          </p:cNvSpPr>
          <p:nvPr>
            <p:ph type="dt" sz="half" idx="10"/>
          </p:nvPr>
        </p:nvSpPr>
        <p:spPr/>
        <p:txBody>
          <a:bodyPr/>
          <a:lstStyle/>
          <a:p>
            <a:fld id="{4DE64B58-0129-41F5-B118-BF0F16B8BDFA}" type="datetimeFigureOut">
              <a:rPr lang="en-US" smtClean="0"/>
              <a:t>2/23/2024</a:t>
            </a:fld>
            <a:endParaRPr lang="en-US" dirty="0"/>
          </a:p>
        </p:txBody>
      </p:sp>
      <p:sp>
        <p:nvSpPr>
          <p:cNvPr id="4" name="Footer Placeholder 3">
            <a:extLst>
              <a:ext uri="{FF2B5EF4-FFF2-40B4-BE49-F238E27FC236}">
                <a16:creationId xmlns:a16="http://schemas.microsoft.com/office/drawing/2014/main" id="{10422BA9-742F-4AA1-81D7-04B96623EB4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125AC42-4CFF-4FBE-AB29-AB5F72F8AB79}"/>
              </a:ext>
            </a:extLst>
          </p:cNvPr>
          <p:cNvSpPr>
            <a:spLocks noGrp="1"/>
          </p:cNvSpPr>
          <p:nvPr>
            <p:ph type="sldNum" sz="quarter" idx="12"/>
          </p:nvPr>
        </p:nvSpPr>
        <p:spPr/>
        <p:txBody>
          <a:bodyPr/>
          <a:lstStyle/>
          <a:p>
            <a:fld id="{0C37E9DF-C23A-4B97-9E32-EE47DF98BA79}" type="slidenum">
              <a:rPr lang="en-US" smtClean="0"/>
              <a:t>‹#›</a:t>
            </a:fld>
            <a:endParaRPr lang="en-US" dirty="0"/>
          </a:p>
        </p:txBody>
      </p:sp>
    </p:spTree>
    <p:extLst>
      <p:ext uri="{BB962C8B-B14F-4D97-AF65-F5344CB8AC3E}">
        <p14:creationId xmlns:p14="http://schemas.microsoft.com/office/powerpoint/2010/main" val="303347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89F825-3A30-4A75-ACF3-D88FB5090B94}"/>
              </a:ext>
            </a:extLst>
          </p:cNvPr>
          <p:cNvSpPr>
            <a:spLocks noGrp="1"/>
          </p:cNvSpPr>
          <p:nvPr>
            <p:ph type="dt" sz="half" idx="10"/>
          </p:nvPr>
        </p:nvSpPr>
        <p:spPr/>
        <p:txBody>
          <a:bodyPr/>
          <a:lstStyle/>
          <a:p>
            <a:fld id="{4DE64B58-0129-41F5-B118-BF0F16B8BDFA}" type="datetimeFigureOut">
              <a:rPr lang="en-US" smtClean="0"/>
              <a:t>2/23/2024</a:t>
            </a:fld>
            <a:endParaRPr lang="en-US" dirty="0"/>
          </a:p>
        </p:txBody>
      </p:sp>
      <p:sp>
        <p:nvSpPr>
          <p:cNvPr id="3" name="Footer Placeholder 2">
            <a:extLst>
              <a:ext uri="{FF2B5EF4-FFF2-40B4-BE49-F238E27FC236}">
                <a16:creationId xmlns:a16="http://schemas.microsoft.com/office/drawing/2014/main" id="{5C691517-219F-4D7C-9D9E-BD6A620A5E1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A114A38-852E-4E94-AFE8-C6C9936E797D}"/>
              </a:ext>
            </a:extLst>
          </p:cNvPr>
          <p:cNvSpPr>
            <a:spLocks noGrp="1"/>
          </p:cNvSpPr>
          <p:nvPr>
            <p:ph type="sldNum" sz="quarter" idx="12"/>
          </p:nvPr>
        </p:nvSpPr>
        <p:spPr/>
        <p:txBody>
          <a:bodyPr/>
          <a:lstStyle/>
          <a:p>
            <a:fld id="{0C37E9DF-C23A-4B97-9E32-EE47DF98BA79}" type="slidenum">
              <a:rPr lang="en-US" smtClean="0"/>
              <a:t>‹#›</a:t>
            </a:fld>
            <a:endParaRPr lang="en-US" dirty="0"/>
          </a:p>
        </p:txBody>
      </p:sp>
    </p:spTree>
    <p:extLst>
      <p:ext uri="{BB962C8B-B14F-4D97-AF65-F5344CB8AC3E}">
        <p14:creationId xmlns:p14="http://schemas.microsoft.com/office/powerpoint/2010/main" val="3585209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06C31-0CBD-4A6E-9F79-E3A938C775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CD476F-4316-4699-9E33-FE729164F4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A4AEEC-F134-491E-9992-99555AC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2E5434-A34F-4810-A08C-32D1C2608E67}"/>
              </a:ext>
            </a:extLst>
          </p:cNvPr>
          <p:cNvSpPr>
            <a:spLocks noGrp="1"/>
          </p:cNvSpPr>
          <p:nvPr>
            <p:ph type="dt" sz="half" idx="10"/>
          </p:nvPr>
        </p:nvSpPr>
        <p:spPr/>
        <p:txBody>
          <a:bodyPr/>
          <a:lstStyle/>
          <a:p>
            <a:fld id="{4DE64B58-0129-41F5-B118-BF0F16B8BDFA}" type="datetimeFigureOut">
              <a:rPr lang="en-US" smtClean="0"/>
              <a:t>2/23/2024</a:t>
            </a:fld>
            <a:endParaRPr lang="en-US" dirty="0"/>
          </a:p>
        </p:txBody>
      </p:sp>
      <p:sp>
        <p:nvSpPr>
          <p:cNvPr id="6" name="Footer Placeholder 5">
            <a:extLst>
              <a:ext uri="{FF2B5EF4-FFF2-40B4-BE49-F238E27FC236}">
                <a16:creationId xmlns:a16="http://schemas.microsoft.com/office/drawing/2014/main" id="{5564388C-BADF-478C-A232-AB7C50A0E7A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BEE08A-1341-4F93-A9D0-406136882A5F}"/>
              </a:ext>
            </a:extLst>
          </p:cNvPr>
          <p:cNvSpPr>
            <a:spLocks noGrp="1"/>
          </p:cNvSpPr>
          <p:nvPr>
            <p:ph type="sldNum" sz="quarter" idx="12"/>
          </p:nvPr>
        </p:nvSpPr>
        <p:spPr/>
        <p:txBody>
          <a:bodyPr/>
          <a:lstStyle/>
          <a:p>
            <a:fld id="{0C37E9DF-C23A-4B97-9E32-EE47DF98BA79}" type="slidenum">
              <a:rPr lang="en-US" smtClean="0"/>
              <a:t>‹#›</a:t>
            </a:fld>
            <a:endParaRPr lang="en-US" dirty="0"/>
          </a:p>
        </p:txBody>
      </p:sp>
    </p:spTree>
    <p:extLst>
      <p:ext uri="{BB962C8B-B14F-4D97-AF65-F5344CB8AC3E}">
        <p14:creationId xmlns:p14="http://schemas.microsoft.com/office/powerpoint/2010/main" val="163007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55F6-8CE1-404B-A0DF-8A3E9EBFB7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6EAC01-CECD-4614-B91F-798D7F55C2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F2A26F1-713C-4CE0-9925-E49369C0DD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008DC0-D1BD-4614-BEC0-D3FAE68E6466}"/>
              </a:ext>
            </a:extLst>
          </p:cNvPr>
          <p:cNvSpPr>
            <a:spLocks noGrp="1"/>
          </p:cNvSpPr>
          <p:nvPr>
            <p:ph type="dt" sz="half" idx="10"/>
          </p:nvPr>
        </p:nvSpPr>
        <p:spPr/>
        <p:txBody>
          <a:bodyPr/>
          <a:lstStyle/>
          <a:p>
            <a:fld id="{4DE64B58-0129-41F5-B118-BF0F16B8BDFA}" type="datetimeFigureOut">
              <a:rPr lang="en-US" smtClean="0"/>
              <a:t>2/23/2024</a:t>
            </a:fld>
            <a:endParaRPr lang="en-US" dirty="0"/>
          </a:p>
        </p:txBody>
      </p:sp>
      <p:sp>
        <p:nvSpPr>
          <p:cNvPr id="6" name="Footer Placeholder 5">
            <a:extLst>
              <a:ext uri="{FF2B5EF4-FFF2-40B4-BE49-F238E27FC236}">
                <a16:creationId xmlns:a16="http://schemas.microsoft.com/office/drawing/2014/main" id="{3CEFF32D-3885-47B6-81F5-ACE16D4BF97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895F28-1A48-4055-BF18-6E0B62BD6DA9}"/>
              </a:ext>
            </a:extLst>
          </p:cNvPr>
          <p:cNvSpPr>
            <a:spLocks noGrp="1"/>
          </p:cNvSpPr>
          <p:nvPr>
            <p:ph type="sldNum" sz="quarter" idx="12"/>
          </p:nvPr>
        </p:nvSpPr>
        <p:spPr/>
        <p:txBody>
          <a:bodyPr/>
          <a:lstStyle/>
          <a:p>
            <a:fld id="{0C37E9DF-C23A-4B97-9E32-EE47DF98BA79}" type="slidenum">
              <a:rPr lang="en-US" smtClean="0"/>
              <a:t>‹#›</a:t>
            </a:fld>
            <a:endParaRPr lang="en-US" dirty="0"/>
          </a:p>
        </p:txBody>
      </p:sp>
    </p:spTree>
    <p:extLst>
      <p:ext uri="{BB962C8B-B14F-4D97-AF65-F5344CB8AC3E}">
        <p14:creationId xmlns:p14="http://schemas.microsoft.com/office/powerpoint/2010/main" val="3151118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79F46A-FB96-400D-9EC2-27F8EB4180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F9C80C-D0B2-4123-AC13-FF1CA0FB8C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12ADD1-CA1C-4977-AA4E-E02CDC4B9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E64B58-0129-41F5-B118-BF0F16B8BDFA}" type="datetimeFigureOut">
              <a:rPr lang="en-US" smtClean="0"/>
              <a:t>2/23/2024</a:t>
            </a:fld>
            <a:endParaRPr lang="en-US" dirty="0"/>
          </a:p>
        </p:txBody>
      </p:sp>
      <p:sp>
        <p:nvSpPr>
          <p:cNvPr id="5" name="Footer Placeholder 4">
            <a:extLst>
              <a:ext uri="{FF2B5EF4-FFF2-40B4-BE49-F238E27FC236}">
                <a16:creationId xmlns:a16="http://schemas.microsoft.com/office/drawing/2014/main" id="{1AC96E27-03D8-412B-95D0-E6B64148F5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44BF0C0-A786-43CC-9E8C-3FCC64708B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7E9DF-C23A-4B97-9E32-EE47DF98BA79}" type="slidenum">
              <a:rPr lang="en-US" smtClean="0"/>
              <a:t>‹#›</a:t>
            </a:fld>
            <a:endParaRPr lang="en-US" dirty="0"/>
          </a:p>
        </p:txBody>
      </p:sp>
    </p:spTree>
    <p:extLst>
      <p:ext uri="{BB962C8B-B14F-4D97-AF65-F5344CB8AC3E}">
        <p14:creationId xmlns:p14="http://schemas.microsoft.com/office/powerpoint/2010/main" val="1992915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iwfirp.nwcg.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fdss.usgs.gov/wfdss/wfdss_home/shtml"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hyperlink" Target="https://wfdss.usgs.gov/wfdss/WFDSS_Home.shtml"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8E8EF-F966-4148-9627-57D2BFC7F537}"/>
              </a:ext>
            </a:extLst>
          </p:cNvPr>
          <p:cNvSpPr>
            <a:spLocks noGrp="1"/>
          </p:cNvSpPr>
          <p:nvPr>
            <p:ph type="ctrTitle"/>
          </p:nvPr>
        </p:nvSpPr>
        <p:spPr>
          <a:xfrm>
            <a:off x="7464614" y="848412"/>
            <a:ext cx="4087306" cy="3824661"/>
          </a:xfrm>
        </p:spPr>
        <p:txBody>
          <a:bodyPr anchor="b">
            <a:normAutofit/>
          </a:bodyPr>
          <a:lstStyle/>
          <a:p>
            <a:pPr algn="l"/>
            <a:r>
              <a:rPr lang="en-US" sz="5400" dirty="0"/>
              <a:t>WFDSS Login Changes Starting November 2023</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Picture 6" descr="Hand holding bluury light">
            <a:extLst>
              <a:ext uri="{FF2B5EF4-FFF2-40B4-BE49-F238E27FC236}">
                <a16:creationId xmlns:a16="http://schemas.microsoft.com/office/drawing/2014/main" id="{FE52FB70-9548-29CB-6AEA-349BE8EF1B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010" y="0"/>
            <a:ext cx="6233042" cy="6858000"/>
          </a:xfrm>
          <a:prstGeom prst="rect">
            <a:avLst/>
          </a:prstGeom>
        </p:spPr>
      </p:pic>
    </p:spTree>
    <p:extLst>
      <p:ext uri="{BB962C8B-B14F-4D97-AF65-F5344CB8AC3E}">
        <p14:creationId xmlns:p14="http://schemas.microsoft.com/office/powerpoint/2010/main" val="170556272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8585F-865A-B48B-6D71-EA9C4CFBB98C}"/>
              </a:ext>
            </a:extLst>
          </p:cNvPr>
          <p:cNvSpPr>
            <a:spLocks noGrp="1"/>
          </p:cNvSpPr>
          <p:nvPr>
            <p:ph type="title"/>
          </p:nvPr>
        </p:nvSpPr>
        <p:spPr>
          <a:xfrm>
            <a:off x="839788" y="365126"/>
            <a:ext cx="10515600" cy="730250"/>
          </a:xfrm>
        </p:spPr>
        <p:txBody>
          <a:bodyPr vert="horz" lIns="91440" tIns="45720" rIns="91440" bIns="45720" rtlCol="0" anchor="b">
            <a:normAutofit/>
          </a:bodyPr>
          <a:lstStyle/>
          <a:p>
            <a:r>
              <a:rPr lang="en-US" sz="4000" b="1" kern="1200" dirty="0">
                <a:solidFill>
                  <a:schemeClr val="tx1"/>
                </a:solidFill>
                <a:latin typeface="+mj-lt"/>
                <a:ea typeface="+mj-ea"/>
                <a:cs typeface="+mj-cs"/>
              </a:rPr>
              <a:t>Login.gov Page</a:t>
            </a:r>
            <a:endParaRPr lang="en-US" sz="3100" kern="1200" dirty="0">
              <a:solidFill>
                <a:schemeClr val="tx1"/>
              </a:solidFill>
              <a:latin typeface="+mj-lt"/>
              <a:ea typeface="+mj-ea"/>
              <a:cs typeface="+mj-cs"/>
            </a:endParaRPr>
          </a:p>
        </p:txBody>
      </p:sp>
      <p:sp>
        <p:nvSpPr>
          <p:cNvPr id="18" name="Text Placeholder 17">
            <a:extLst>
              <a:ext uri="{FF2B5EF4-FFF2-40B4-BE49-F238E27FC236}">
                <a16:creationId xmlns:a16="http://schemas.microsoft.com/office/drawing/2014/main" id="{C4C1C165-D38B-8E13-2DD3-057E57841A8E}"/>
              </a:ext>
            </a:extLst>
          </p:cNvPr>
          <p:cNvSpPr>
            <a:spLocks noGrp="1"/>
          </p:cNvSpPr>
          <p:nvPr>
            <p:ph type="body" idx="1"/>
          </p:nvPr>
        </p:nvSpPr>
        <p:spPr>
          <a:xfrm>
            <a:off x="754063" y="1269207"/>
            <a:ext cx="5157787" cy="823912"/>
          </a:xfrm>
        </p:spPr>
        <p:txBody>
          <a:bodyPr>
            <a:normAutofit fontScale="92500" lnSpcReduction="20000"/>
          </a:bodyPr>
          <a:lstStyle/>
          <a:p>
            <a:r>
              <a:rPr lang="en-US" sz="2400" kern="1200" dirty="0">
                <a:solidFill>
                  <a:schemeClr val="tx1"/>
                </a:solidFill>
                <a:latin typeface="+mj-lt"/>
                <a:ea typeface="+mj-ea"/>
                <a:cs typeface="+mj-cs"/>
              </a:rPr>
              <a:t>Dual authentication occurs through phone or text after user signs in or creates a Login.gov account </a:t>
            </a:r>
            <a:endParaRPr lang="en-US" dirty="0"/>
          </a:p>
        </p:txBody>
      </p:sp>
      <p:pic>
        <p:nvPicPr>
          <p:cNvPr id="16" name="Content Placeholder 15" descr="Example of the Login.gov Screen.">
            <a:extLst>
              <a:ext uri="{FF2B5EF4-FFF2-40B4-BE49-F238E27FC236}">
                <a16:creationId xmlns:a16="http://schemas.microsoft.com/office/drawing/2014/main" id="{1F516C6A-2E06-7A32-28F3-5E242CFD3559}"/>
              </a:ext>
            </a:extLst>
          </p:cNvPr>
          <p:cNvPicPr>
            <a:picLocks noGrp="1" noChangeAspect="1"/>
          </p:cNvPicPr>
          <p:nvPr>
            <p:ph sz="half" idx="2"/>
          </p:nvPr>
        </p:nvPicPr>
        <p:blipFill>
          <a:blip r:embed="rId2"/>
          <a:stretch>
            <a:fillRect/>
          </a:stretch>
        </p:blipFill>
        <p:spPr>
          <a:xfrm>
            <a:off x="980497" y="2093118"/>
            <a:ext cx="3258128" cy="3907631"/>
          </a:xfrm>
          <a:prstGeom prst="rect">
            <a:avLst/>
          </a:prstGeom>
          <a:ln w="12700">
            <a:solidFill>
              <a:schemeClr val="tx1"/>
            </a:solidFill>
          </a:ln>
        </p:spPr>
      </p:pic>
      <p:sp>
        <p:nvSpPr>
          <p:cNvPr id="19" name="Text Placeholder 18">
            <a:extLst>
              <a:ext uri="{FF2B5EF4-FFF2-40B4-BE49-F238E27FC236}">
                <a16:creationId xmlns:a16="http://schemas.microsoft.com/office/drawing/2014/main" id="{D574EDE6-B0B5-A88C-F955-D94705BBFF0F}"/>
              </a:ext>
            </a:extLst>
          </p:cNvPr>
          <p:cNvSpPr>
            <a:spLocks noGrp="1"/>
          </p:cNvSpPr>
          <p:nvPr>
            <p:ph type="body" sz="quarter" idx="3"/>
          </p:nvPr>
        </p:nvSpPr>
        <p:spPr>
          <a:xfrm>
            <a:off x="4498974" y="1395414"/>
            <a:ext cx="3194051" cy="1029734"/>
          </a:xfrm>
        </p:spPr>
        <p:txBody>
          <a:bodyPr>
            <a:normAutofit fontScale="92500" lnSpcReduction="20000"/>
          </a:bodyPr>
          <a:lstStyle/>
          <a:p>
            <a:r>
              <a:rPr lang="en-US" dirty="0"/>
              <a:t>Sign in for existing Users</a:t>
            </a:r>
          </a:p>
        </p:txBody>
      </p:sp>
      <p:sp>
        <p:nvSpPr>
          <p:cNvPr id="20" name="Content Placeholder 19">
            <a:extLst>
              <a:ext uri="{FF2B5EF4-FFF2-40B4-BE49-F238E27FC236}">
                <a16:creationId xmlns:a16="http://schemas.microsoft.com/office/drawing/2014/main" id="{73EB3E27-0A84-6248-44A7-0445C3A1B8FB}"/>
              </a:ext>
            </a:extLst>
          </p:cNvPr>
          <p:cNvSpPr>
            <a:spLocks noGrp="1"/>
          </p:cNvSpPr>
          <p:nvPr>
            <p:ph sz="quarter" idx="4"/>
          </p:nvPr>
        </p:nvSpPr>
        <p:spPr>
          <a:xfrm>
            <a:off x="4498974" y="2425148"/>
            <a:ext cx="3755014" cy="4151861"/>
          </a:xfrm>
          <a:ln w="12700">
            <a:solidFill>
              <a:schemeClr val="tx1"/>
            </a:solidFill>
          </a:ln>
        </p:spPr>
        <p:txBody>
          <a:bodyPr>
            <a:normAutofit fontScale="92500" lnSpcReduction="10000"/>
          </a:bodyPr>
          <a:lstStyle/>
          <a:p>
            <a:pPr marR="0" lvl="0">
              <a:spcBef>
                <a:spcPts val="0"/>
              </a:spcBef>
              <a:spcAft>
                <a:spcPts val="0"/>
              </a:spcAft>
            </a:pPr>
            <a:r>
              <a:rPr lang="en-US" sz="1800" dirty="0">
                <a:effectLst/>
                <a:latin typeface="Arial" panose="020B0604020202020204" pitchFamily="34" charset="0"/>
                <a:ea typeface="Times New Roman" panose="02020603050405020304" pitchFamily="18" charset="0"/>
              </a:rPr>
              <a:t>In the </a:t>
            </a:r>
            <a:r>
              <a:rPr lang="en-US" sz="1800" b="1" dirty="0">
                <a:effectLst/>
                <a:latin typeface="Arial" panose="020B0604020202020204" pitchFamily="34" charset="0"/>
                <a:ea typeface="Times New Roman" panose="02020603050405020304" pitchFamily="18" charset="0"/>
              </a:rPr>
              <a:t>Sign in for existing users</a:t>
            </a:r>
            <a:r>
              <a:rPr lang="en-US" sz="1800" dirty="0">
                <a:effectLst/>
                <a:latin typeface="Arial" panose="020B0604020202020204" pitchFamily="34" charset="0"/>
                <a:ea typeface="Times New Roman" panose="02020603050405020304" pitchFamily="18" charset="0"/>
              </a:rPr>
              <a:t> text boxes, enter the user’s email address, password, and click </a:t>
            </a:r>
            <a:r>
              <a:rPr lang="en-US" sz="1800" b="1" dirty="0">
                <a:effectLst/>
                <a:latin typeface="Arial" panose="020B0604020202020204" pitchFamily="34" charset="0"/>
                <a:ea typeface="Times New Roman" panose="02020603050405020304" pitchFamily="18" charset="0"/>
              </a:rPr>
              <a:t>Sign in</a:t>
            </a:r>
            <a:r>
              <a:rPr lang="en-US" sz="1800" dirty="0">
                <a:effectLst/>
                <a:latin typeface="Arial" panose="020B0604020202020204" pitchFamily="34"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r>
              <a:rPr lang="en-US" sz="1800" dirty="0">
                <a:effectLst/>
                <a:latin typeface="Arial" panose="020B0604020202020204" pitchFamily="34" charset="0"/>
                <a:ea typeface="Calibri" panose="020F0502020204030204" pitchFamily="34" charset="0"/>
              </a:rPr>
              <a:t>When an existing WFDSS account matches the user’s email within their Login.gov profile, the user is signed into WFDSS and can begin their work session.</a:t>
            </a:r>
          </a:p>
          <a:p>
            <a:r>
              <a:rPr lang="en-US" sz="1800" dirty="0">
                <a:effectLst/>
                <a:latin typeface="Arial" panose="020B0604020202020204" pitchFamily="34" charset="0"/>
                <a:ea typeface="Calibri" panose="020F0502020204030204" pitchFamily="34" charset="0"/>
              </a:rPr>
              <a:t>When the Request Access screen displays within WFDSS, it means you do not have a WFDSS profile. </a:t>
            </a:r>
            <a:r>
              <a:rPr lang="en-US" sz="1800" dirty="0">
                <a:solidFill>
                  <a:schemeClr val="tx1">
                    <a:lumMod val="95000"/>
                    <a:lumOff val="5000"/>
                  </a:schemeClr>
                </a:solidFill>
                <a:latin typeface="Arial" panose="020B0604020202020204" pitchFamily="34" charset="0"/>
                <a:ea typeface="Calibri" panose="020F0502020204030204" pitchFamily="34" charset="0"/>
              </a:rPr>
              <a:t>C</a:t>
            </a:r>
            <a:r>
              <a:rPr lang="en-US" sz="1800" dirty="0">
                <a:solidFill>
                  <a:schemeClr val="tx1">
                    <a:lumMod val="95000"/>
                    <a:lumOff val="5000"/>
                  </a:schemeClr>
                </a:solidFill>
                <a:effectLst/>
                <a:latin typeface="Arial" panose="020B0604020202020204" pitchFamily="34" charset="0"/>
                <a:ea typeface="Calibri" panose="020F0502020204030204" pitchFamily="34" charset="0"/>
              </a:rPr>
              <a:t>ontact your Geographic Editor (GAE) to have the request access approved or submit a help ticket if you believe you already have a WFDSS profile but received the Request Access screen.</a:t>
            </a:r>
            <a:endParaRPr lang="en-US" dirty="0">
              <a:solidFill>
                <a:schemeClr val="tx1">
                  <a:lumMod val="95000"/>
                  <a:lumOff val="5000"/>
                </a:schemeClr>
              </a:solidFill>
            </a:endParaRPr>
          </a:p>
        </p:txBody>
      </p:sp>
      <p:sp>
        <p:nvSpPr>
          <p:cNvPr id="24" name="Rectangle 23">
            <a:extLst>
              <a:ext uri="{FF2B5EF4-FFF2-40B4-BE49-F238E27FC236}">
                <a16:creationId xmlns:a16="http://schemas.microsoft.com/office/drawing/2014/main" id="{80BB8BDF-B9B9-FC89-ACEB-C96B5F090406}"/>
              </a:ext>
            </a:extLst>
          </p:cNvPr>
          <p:cNvSpPr/>
          <p:nvPr/>
        </p:nvSpPr>
        <p:spPr>
          <a:xfrm>
            <a:off x="8667750" y="2025656"/>
            <a:ext cx="3038475" cy="49291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2200" b="1" dirty="0">
                <a:solidFill>
                  <a:schemeClr val="tx1"/>
                </a:solidFill>
              </a:rPr>
              <a:t>Create</a:t>
            </a:r>
            <a:r>
              <a:rPr lang="en-US" sz="2000" b="1" dirty="0">
                <a:solidFill>
                  <a:schemeClr val="tx1"/>
                </a:solidFill>
              </a:rPr>
              <a:t> an account</a:t>
            </a:r>
          </a:p>
        </p:txBody>
      </p:sp>
      <p:sp>
        <p:nvSpPr>
          <p:cNvPr id="25" name="Rectangle 24">
            <a:extLst>
              <a:ext uri="{FF2B5EF4-FFF2-40B4-BE49-F238E27FC236}">
                <a16:creationId xmlns:a16="http://schemas.microsoft.com/office/drawing/2014/main" id="{416519E1-10ED-D611-0F05-49BB6EDF70D7}"/>
              </a:ext>
            </a:extLst>
          </p:cNvPr>
          <p:cNvSpPr/>
          <p:nvPr/>
        </p:nvSpPr>
        <p:spPr>
          <a:xfrm>
            <a:off x="8667750" y="2518572"/>
            <a:ext cx="3143251" cy="3990975"/>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pPr marL="228600" indent="-228600">
              <a:lnSpc>
                <a:spcPct val="90000"/>
              </a:lnSpc>
              <a:spcBef>
                <a:spcPts val="1000"/>
              </a:spcBef>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Enter the email account you want associated with your WFDSS profile. </a:t>
            </a:r>
          </a:p>
          <a:p>
            <a:pPr marL="228600" indent="-228600">
              <a:lnSpc>
                <a:spcPct val="90000"/>
              </a:lnSpc>
              <a:spcBef>
                <a:spcPts val="1000"/>
              </a:spcBef>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Select your email language preference.</a:t>
            </a:r>
          </a:p>
          <a:p>
            <a:pPr marL="228600" indent="-228600">
              <a:lnSpc>
                <a:spcPct val="90000"/>
              </a:lnSpc>
              <a:spcBef>
                <a:spcPts val="1000"/>
              </a:spcBef>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Read and review the Rules of Use. </a:t>
            </a:r>
          </a:p>
          <a:p>
            <a:pPr marL="228600" indent="-228600">
              <a:lnSpc>
                <a:spcPct val="90000"/>
              </a:lnSpc>
              <a:spcBef>
                <a:spcPts val="1000"/>
              </a:spcBef>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Select the Acceptance Statement. Click checkbox to accept.</a:t>
            </a:r>
          </a:p>
          <a:p>
            <a:pPr marL="228600" indent="-228600">
              <a:lnSpc>
                <a:spcPct val="90000"/>
              </a:lnSpc>
              <a:spcBef>
                <a:spcPts val="1000"/>
              </a:spcBef>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Click </a:t>
            </a:r>
            <a:r>
              <a:rPr lang="en-US" sz="1700" b="1" dirty="0">
                <a:solidFill>
                  <a:schemeClr val="tx1"/>
                </a:solidFill>
                <a:latin typeface="Arial" panose="020B0604020202020204" pitchFamily="34" charset="0"/>
                <a:cs typeface="Arial" panose="020B0604020202020204" pitchFamily="34" charset="0"/>
              </a:rPr>
              <a:t>Submit</a:t>
            </a:r>
            <a:r>
              <a:rPr lang="en-US" sz="1700" dirty="0">
                <a:solidFill>
                  <a:schemeClr val="tx1"/>
                </a:solidFill>
                <a:latin typeface="Arial" panose="020B0604020202020204" pitchFamily="34" charset="0"/>
                <a:cs typeface="Arial" panose="020B0604020202020204" pitchFamily="34" charset="0"/>
              </a:rPr>
              <a:t>.</a:t>
            </a:r>
          </a:p>
          <a:p>
            <a:pPr marL="228600" indent="-228600">
              <a:lnSpc>
                <a:spcPct val="90000"/>
              </a:lnSpc>
              <a:spcBef>
                <a:spcPts val="1000"/>
              </a:spcBef>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Complete the login process through phone or text verification.</a:t>
            </a:r>
          </a:p>
          <a:p>
            <a:pPr marL="342900" indent="-342900">
              <a:buFont typeface="Arial" panose="020B0604020202020204" pitchFamily="34" charset="0"/>
              <a:buChar char="•"/>
            </a:pPr>
            <a:endParaRPr lang="en-US" sz="2000" dirty="0">
              <a:solidFill>
                <a:schemeClr val="tx1"/>
              </a:solidFill>
            </a:endParaRPr>
          </a:p>
          <a:p>
            <a:endParaRPr lang="en-US" sz="2000" dirty="0">
              <a:solidFill>
                <a:schemeClr val="tx1"/>
              </a:solidFill>
            </a:endParaRPr>
          </a:p>
          <a:p>
            <a:pPr marL="342900" indent="-342900">
              <a:buFont typeface="Arial" panose="020B0604020202020204" pitchFamily="34" charset="0"/>
              <a:buChar char="•"/>
            </a:pPr>
            <a:endParaRPr lang="en-US" sz="2000" dirty="0">
              <a:solidFill>
                <a:schemeClr val="tx1"/>
              </a:solidFill>
            </a:endParaRPr>
          </a:p>
          <a:p>
            <a:pPr marL="342900" indent="-342900">
              <a:buFont typeface="Arial" panose="020B0604020202020204" pitchFamily="34" charset="0"/>
              <a:buChar char="•"/>
            </a:pPr>
            <a:endParaRPr lang="en-US" sz="2000" dirty="0">
              <a:solidFill>
                <a:schemeClr val="tx1"/>
              </a:solidFill>
            </a:endParaRPr>
          </a:p>
        </p:txBody>
      </p:sp>
    </p:spTree>
    <p:extLst>
      <p:ext uri="{BB962C8B-B14F-4D97-AF65-F5344CB8AC3E}">
        <p14:creationId xmlns:p14="http://schemas.microsoft.com/office/powerpoint/2010/main" val="3657378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941F3-A5F4-BA3A-83BE-017CE42E4BE5}"/>
              </a:ext>
            </a:extLst>
          </p:cNvPr>
          <p:cNvSpPr>
            <a:spLocks noGrp="1"/>
          </p:cNvSpPr>
          <p:nvPr>
            <p:ph type="title"/>
          </p:nvPr>
        </p:nvSpPr>
        <p:spPr>
          <a:xfrm>
            <a:off x="838200" y="402832"/>
            <a:ext cx="10515600" cy="1325563"/>
          </a:xfrm>
        </p:spPr>
        <p:txBody>
          <a:bodyPr/>
          <a:lstStyle/>
          <a:p>
            <a:r>
              <a:rPr lang="en-US" dirty="0"/>
              <a:t>Considerations</a:t>
            </a:r>
          </a:p>
        </p:txBody>
      </p:sp>
      <p:sp>
        <p:nvSpPr>
          <p:cNvPr id="3" name="Content Placeholder 2">
            <a:extLst>
              <a:ext uri="{FF2B5EF4-FFF2-40B4-BE49-F238E27FC236}">
                <a16:creationId xmlns:a16="http://schemas.microsoft.com/office/drawing/2014/main" id="{8FBD72B5-5A20-6A64-F0FA-20B1D4F280D0}"/>
              </a:ext>
            </a:extLst>
          </p:cNvPr>
          <p:cNvSpPr>
            <a:spLocks noGrp="1"/>
          </p:cNvSpPr>
          <p:nvPr>
            <p:ph idx="1"/>
          </p:nvPr>
        </p:nvSpPr>
        <p:spPr/>
        <p:txBody>
          <a:bodyPr/>
          <a:lstStyle/>
          <a:p>
            <a:pPr marR="0" lvl="0">
              <a:lnSpc>
                <a:spcPct val="107000"/>
              </a:lnSpc>
              <a:spcBef>
                <a:spcPts val="0"/>
              </a:spcBef>
              <a:spcAft>
                <a:spcPts val="0"/>
              </a:spcAft>
              <a:buFont typeface="Wingdings" panose="05000000000000000000" pitchFamily="2" charset="2"/>
              <a:buChar char="Ø"/>
            </a:pPr>
            <a:r>
              <a:rPr lang="en-US" sz="1800" kern="100" dirty="0">
                <a:solidFill>
                  <a:schemeClr val="tx1">
                    <a:lumMod val="95000"/>
                    <a:lumOff val="5000"/>
                  </a:schemeClr>
                </a:solidFill>
                <a:effectLst/>
                <a:latin typeface="Calibri" panose="020F0502020204030204" pitchFamily="34" charset="0"/>
                <a:ea typeface="Arial" panose="020B0604020202020204" pitchFamily="34" charset="0"/>
                <a:cs typeface="Calibri" panose="020F0502020204030204" pitchFamily="34" charset="0"/>
              </a:rPr>
              <a:t>When you have more than one WFDSS profile. </a:t>
            </a:r>
            <a:endParaRPr lang="en-US" sz="1800" kern="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800" kern="100" dirty="0">
                <a:solidFill>
                  <a:schemeClr val="tx1">
                    <a:lumMod val="95000"/>
                    <a:lumOff val="5000"/>
                  </a:schemeClr>
                </a:solidFill>
                <a:effectLst/>
                <a:latin typeface="Calibri" panose="020F0502020204030204" pitchFamily="34" charset="0"/>
                <a:ea typeface="Arial" panose="020B0604020202020204" pitchFamily="34" charset="0"/>
                <a:cs typeface="Calibri" panose="020F0502020204030204" pitchFamily="34" charset="0"/>
              </a:rPr>
              <a:t>When you have more than WFDSS profile, you have the option to select the WFDSS profile you want to use for the session.</a:t>
            </a:r>
            <a:endParaRPr lang="en-US" sz="1800" kern="1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800" kern="100" dirty="0">
                <a:solidFill>
                  <a:schemeClr val="tx1">
                    <a:lumMod val="95000"/>
                    <a:lumOff val="5000"/>
                  </a:schemeClr>
                </a:solidFill>
                <a:effectLst/>
                <a:latin typeface="Calibri" panose="020F0502020204030204" pitchFamily="34" charset="0"/>
                <a:ea typeface="Arial" panose="020B0604020202020204" pitchFamily="34" charset="0"/>
                <a:cs typeface="Calibri" panose="020F0502020204030204" pitchFamily="34" charset="0"/>
              </a:rPr>
              <a:t>When the email address in your WFDSS profile differs from the email address you use with your PIV card or Login.gov account, you will receive an error message at log in informing you that no account could be located for you. When this occurs, contact the help desk for further assistance.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buFont typeface="Wingdings" panose="05000000000000000000" pitchFamily="2" charset="2"/>
              <a:buChar char="Ø"/>
            </a:pPr>
            <a:endParaRPr lang="en-US" sz="1800" kern="100" dirty="0">
              <a:effectLst/>
              <a:latin typeface="Calibri" panose="020F0502020204030204" pitchFamily="34" charset="0"/>
              <a:ea typeface="Arial" panose="020B0604020202020204" pitchFamily="34" charset="0"/>
              <a:cs typeface="Calibri" panose="020F0502020204030204" pitchFamily="34" charset="0"/>
            </a:endParaRPr>
          </a:p>
          <a:p>
            <a:pPr marR="0" lvl="0">
              <a:lnSpc>
                <a:spcPct val="107000"/>
              </a:lnSpc>
              <a:spcBef>
                <a:spcPts val="0"/>
              </a:spcBef>
              <a:spcAft>
                <a:spcPts val="800"/>
              </a:spcAft>
              <a:buFont typeface="Wingdings" panose="05000000000000000000" pitchFamily="2" charset="2"/>
              <a:buChar char="Ø"/>
            </a:pPr>
            <a:r>
              <a:rPr lang="en-US" sz="1800" kern="100" dirty="0">
                <a:effectLst/>
                <a:latin typeface="Calibri" panose="020F0502020204030204" pitchFamily="34" charset="0"/>
                <a:ea typeface="Arial" panose="020B0604020202020204" pitchFamily="34" charset="0"/>
                <a:cs typeface="Calibri" panose="020F0502020204030204" pitchFamily="34" charset="0"/>
              </a:rPr>
              <a:t>For all other users, make sure to create a Login.gov account using the same email you use for WFDSS. </a:t>
            </a:r>
            <a:r>
              <a:rPr lang="en-US" sz="1800" kern="100" dirty="0">
                <a:solidFill>
                  <a:schemeClr val="tx1">
                    <a:lumMod val="95000"/>
                    <a:lumOff val="5000"/>
                  </a:schemeClr>
                </a:solidFill>
                <a:effectLst/>
                <a:latin typeface="Calibri" panose="020F0502020204030204" pitchFamily="34" charset="0"/>
                <a:ea typeface="Arial" panose="020B0604020202020204" pitchFamily="34" charset="0"/>
                <a:cs typeface="Calibri" panose="020F0502020204030204" pitchFamily="34" charset="0"/>
              </a:rPr>
              <a:t>It is a good idea to visit your WFDSS profile after logging in to WFDSS and make sure your email is current</a:t>
            </a:r>
            <a:r>
              <a:rPr lang="en-US" sz="1800" kern="100" dirty="0">
                <a:effectLst/>
                <a:latin typeface="Calibri" panose="020F0502020204030204" pitchFamily="34" charset="0"/>
                <a:ea typeface="Arial" panose="020B0604020202020204" pitchFamily="34" charset="0"/>
                <a:cs typeface="Calibri" panose="020F0502020204030204" pitchFamily="34"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33778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0AFBB-A4F3-6BDA-BE29-0DC96B94D22A}"/>
              </a:ext>
            </a:extLst>
          </p:cNvPr>
          <p:cNvSpPr>
            <a:spLocks noGrp="1"/>
          </p:cNvSpPr>
          <p:nvPr>
            <p:ph type="title"/>
          </p:nvPr>
        </p:nvSpPr>
        <p:spPr>
          <a:xfrm>
            <a:off x="838200" y="365125"/>
            <a:ext cx="10515600" cy="879213"/>
          </a:xfrm>
        </p:spPr>
        <p:txBody>
          <a:bodyPr/>
          <a:lstStyle/>
          <a:p>
            <a:r>
              <a:rPr lang="en-US" dirty="0"/>
              <a:t>New WFDSS Login Process</a:t>
            </a:r>
          </a:p>
        </p:txBody>
      </p:sp>
      <p:sp>
        <p:nvSpPr>
          <p:cNvPr id="3" name="Content Placeholder 2">
            <a:extLst>
              <a:ext uri="{FF2B5EF4-FFF2-40B4-BE49-F238E27FC236}">
                <a16:creationId xmlns:a16="http://schemas.microsoft.com/office/drawing/2014/main" id="{5F1E53CF-E689-7F69-0AEC-8180921A5A59}"/>
              </a:ext>
            </a:extLst>
          </p:cNvPr>
          <p:cNvSpPr>
            <a:spLocks noGrp="1"/>
          </p:cNvSpPr>
          <p:nvPr>
            <p:ph idx="1"/>
          </p:nvPr>
        </p:nvSpPr>
        <p:spPr>
          <a:xfrm>
            <a:off x="838200" y="1404594"/>
            <a:ext cx="10515600" cy="4772369"/>
          </a:xfrm>
        </p:spPr>
        <p:txBody>
          <a:bodyPr>
            <a:normAutofit/>
          </a:bodyPr>
          <a:lstStyle/>
          <a:p>
            <a:pPr marL="0" marR="0" indent="0">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 Fall 2023, WFDSS will be transitioning to a new two factor authentication login process through either e-Authenticate or Login.gov. This new process is called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FAMAuth</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What is e-Authenticate?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E-Authenticate requires government users with emails ending in </a:t>
            </a:r>
            <a:r>
              <a:rPr lang="en-US" sz="1800" dirty="0"/>
              <a:t>usda.gov, blm.gov, fws.gov, nps.gov, or bia.gov to login to WFDSS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using their PIV card. You </a:t>
            </a:r>
            <a:r>
              <a:rPr lang="en-US" sz="1800" kern="100" dirty="0">
                <a:latin typeface="Calibri" panose="020F0502020204030204" pitchFamily="34" charset="0"/>
                <a:ea typeface="Calibri" panose="020F0502020204030204" pitchFamily="34" charset="0"/>
                <a:cs typeface="Times New Roman" panose="02020603050405020304" pitchFamily="18" charset="0"/>
              </a:rPr>
              <a:t>no longer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enter a username and password to access the application. </a:t>
            </a:r>
          </a:p>
          <a:p>
            <a:pPr marL="0" marR="0" indent="0">
              <a:lnSpc>
                <a:spcPct val="107000"/>
              </a:lnSpc>
              <a:spcBef>
                <a:spcPts val="0"/>
              </a:spcBef>
              <a:spcAft>
                <a:spcPts val="800"/>
              </a:spcAft>
              <a:buNone/>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What is Login.gov?</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57150" marR="0" indent="-285750">
              <a:lnSpc>
                <a:spcPct val="107000"/>
              </a:lnSpc>
              <a:spcBef>
                <a:spcPts val="0"/>
              </a:spcBef>
              <a:spcAft>
                <a:spcPts val="800"/>
              </a:spcAft>
              <a:buFont typeface="Wingdings" panose="05000000000000000000" pitchFamily="2" charset="2"/>
              <a:buChar char="Ø"/>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Non-federal users validate their credentials in Login.gov. </a:t>
            </a:r>
            <a:r>
              <a:rPr lang="en-US" sz="1800" dirty="0"/>
              <a:t>Login.gov is the same system used to login to website such as USAjobs, and other FAM-IM applications such as IROC and 209. When using a Login.gov account for access you must enter the email that matches the primary email in your WFDSS accounts. If you have an existing Login.gov account but the email for that account does not match your WFDSS primary email address, </a:t>
            </a:r>
            <a:r>
              <a:rPr lang="en-US" sz="1800" dirty="0">
                <a:solidFill>
                  <a:schemeClr val="tx1">
                    <a:lumMod val="95000"/>
                    <a:lumOff val="5000"/>
                  </a:schemeClr>
                </a:solidFill>
              </a:rPr>
              <a:t>you will either need to change the primary email address in your WFDSS account to match your Login.gov account or vice versa</a:t>
            </a:r>
            <a:r>
              <a:rPr lang="en-US" sz="1800" dirty="0"/>
              <a:t>. Any users (federal, state, cooperators, etc.) can use this login. </a:t>
            </a:r>
            <a:endParaRPr lang="en-US" sz="18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83005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0AFBB-A4F3-6BDA-BE29-0DC96B94D22A}"/>
              </a:ext>
            </a:extLst>
          </p:cNvPr>
          <p:cNvSpPr>
            <a:spLocks noGrp="1"/>
          </p:cNvSpPr>
          <p:nvPr>
            <p:ph type="title"/>
          </p:nvPr>
        </p:nvSpPr>
        <p:spPr>
          <a:xfrm>
            <a:off x="838200" y="365124"/>
            <a:ext cx="10515600" cy="1246859"/>
          </a:xfrm>
        </p:spPr>
        <p:txBody>
          <a:bodyPr>
            <a:noAutofit/>
          </a:bodyPr>
          <a:lstStyle/>
          <a:p>
            <a:pPr marL="0" marR="0">
              <a:lnSpc>
                <a:spcPct val="107000"/>
              </a:lnSpc>
              <a:spcBef>
                <a:spcPts val="0"/>
              </a:spcBef>
              <a:spcAft>
                <a:spcPts val="800"/>
              </a:spcAft>
            </a:pPr>
            <a:r>
              <a:rPr lang="en-US" b="1" kern="100" dirty="0">
                <a:effectLst/>
                <a:ea typeface="Calibri" panose="020F0502020204030204" pitchFamily="34" charset="0"/>
                <a:cs typeface="Times New Roman" panose="02020603050405020304" pitchFamily="18" charset="0"/>
              </a:rPr>
              <a:t>Why do I have to login to WFDSS using e-Authenticate or Login.gov?</a:t>
            </a:r>
          </a:p>
        </p:txBody>
      </p:sp>
      <p:sp>
        <p:nvSpPr>
          <p:cNvPr id="3" name="Content Placeholder 2">
            <a:extLst>
              <a:ext uri="{FF2B5EF4-FFF2-40B4-BE49-F238E27FC236}">
                <a16:creationId xmlns:a16="http://schemas.microsoft.com/office/drawing/2014/main" id="{5F1E53CF-E689-7F69-0AEC-8180921A5A59}"/>
              </a:ext>
            </a:extLst>
          </p:cNvPr>
          <p:cNvSpPr>
            <a:spLocks noGrp="1"/>
          </p:cNvSpPr>
          <p:nvPr>
            <p:ph idx="1"/>
          </p:nvPr>
        </p:nvSpPr>
        <p:spPr>
          <a:xfrm>
            <a:off x="838200" y="1857080"/>
            <a:ext cx="10515600" cy="4319883"/>
          </a:xfrm>
        </p:spPr>
        <p:txBody>
          <a:bodyPr>
            <a:normAutofit/>
          </a:bodyPr>
          <a:lstStyle/>
          <a:p>
            <a:pPr marR="0" lvl="0">
              <a:lnSpc>
                <a:spcPct val="107000"/>
              </a:lnSpc>
              <a:spcBef>
                <a:spcPts val="0"/>
              </a:spcBef>
              <a:spcAft>
                <a:spcPts val="0"/>
              </a:spcAft>
              <a:buFont typeface="Wingdings" panose="05000000000000000000" pitchFamily="2" charset="2"/>
              <a:buChar char="Ø"/>
            </a:pPr>
            <a:endParaRPr lang="en-US" sz="1800" kern="100" dirty="0">
              <a:effectLst/>
              <a:latin typeface="Calibri" panose="020F0502020204030204" pitchFamily="34" charset="0"/>
              <a:ea typeface="Arial" panose="020B0604020202020204" pitchFamily="34" charset="0"/>
              <a:cs typeface="Calibri" panose="020F0502020204030204" pitchFamily="34" charset="0"/>
            </a:endParaRPr>
          </a:p>
          <a:p>
            <a:pPr marR="0" lvl="0">
              <a:lnSpc>
                <a:spcPct val="107000"/>
              </a:lnSpc>
              <a:spcBef>
                <a:spcPts val="0"/>
              </a:spcBef>
              <a:spcAft>
                <a:spcPts val="0"/>
              </a:spcAft>
              <a:buFont typeface="Wingdings" panose="05000000000000000000" pitchFamily="2" charset="2"/>
              <a:buChar char="Ø"/>
            </a:pPr>
            <a:r>
              <a:rPr lang="en-US" sz="1800" b="1" i="1" kern="100" dirty="0">
                <a:effectLst/>
                <a:latin typeface="Calibri" panose="020F0502020204030204" pitchFamily="34" charset="0"/>
                <a:ea typeface="Arial" panose="020B0604020202020204" pitchFamily="34" charset="0"/>
                <a:cs typeface="Calibri" panose="020F0502020204030204" pitchFamily="34" charset="0"/>
              </a:rPr>
              <a:t>Security</a:t>
            </a:r>
            <a:r>
              <a:rPr lang="en-US" sz="1800" kern="100" dirty="0">
                <a:effectLst/>
                <a:latin typeface="Calibri" panose="020F0502020204030204" pitchFamily="34" charset="0"/>
                <a:ea typeface="Arial" panose="020B0604020202020204" pitchFamily="34" charset="0"/>
                <a:cs typeface="Calibri" panose="020F0502020204030204" pitchFamily="34" charset="0"/>
              </a:rPr>
              <a:t>: Updating our login procedure brings WFDSS up to the same security standards as many other federal systems including IROC, IFTDSS, FTEM, GeoPlatform, and others.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buFont typeface="Wingdings" panose="05000000000000000000" pitchFamily="2" charset="2"/>
              <a:buChar char="Ø"/>
            </a:pPr>
            <a:endParaRPr lang="en-US" sz="1800" kern="100" dirty="0">
              <a:effectLst/>
              <a:latin typeface="Calibri" panose="020F0502020204030204" pitchFamily="34" charset="0"/>
              <a:ea typeface="Arial" panose="020B0604020202020204" pitchFamily="34" charset="0"/>
              <a:cs typeface="Calibri" panose="020F0502020204030204" pitchFamily="34" charset="0"/>
            </a:endParaRPr>
          </a:p>
          <a:p>
            <a:pPr marR="0" lvl="0">
              <a:lnSpc>
                <a:spcPct val="107000"/>
              </a:lnSpc>
              <a:spcBef>
                <a:spcPts val="0"/>
              </a:spcBef>
              <a:spcAft>
                <a:spcPts val="800"/>
              </a:spcAft>
              <a:buFont typeface="Wingdings" panose="05000000000000000000" pitchFamily="2" charset="2"/>
              <a:buChar char="Ø"/>
            </a:pPr>
            <a:r>
              <a:rPr lang="en-US" sz="1800" b="1" i="1" kern="100" dirty="0">
                <a:effectLst/>
                <a:latin typeface="Calibri" panose="020F0502020204030204" pitchFamily="34" charset="0"/>
                <a:ea typeface="Arial" panose="020B0604020202020204" pitchFamily="34" charset="0"/>
                <a:cs typeface="Calibri" panose="020F0502020204030204" pitchFamily="34" charset="0"/>
              </a:rPr>
              <a:t>Convenience</a:t>
            </a:r>
            <a:r>
              <a:rPr lang="en-US" sz="1800" i="1" kern="100" dirty="0">
                <a:effectLst/>
                <a:latin typeface="Calibri" panose="020F0502020204030204" pitchFamily="34" charset="0"/>
                <a:ea typeface="Arial" panose="020B0604020202020204" pitchFamily="34" charset="0"/>
                <a:cs typeface="Calibri" panose="020F0502020204030204" pitchFamily="34" charset="0"/>
              </a:rPr>
              <a:t>:</a:t>
            </a:r>
            <a:r>
              <a:rPr lang="en-US" sz="1800" kern="100" dirty="0">
                <a:effectLst/>
                <a:latin typeface="Calibri" panose="020F0502020204030204" pitchFamily="34" charset="0"/>
                <a:ea typeface="Arial" panose="020B0604020202020204" pitchFamily="34" charset="0"/>
                <a:cs typeface="Calibri" panose="020F0502020204030204" pitchFamily="34" charset="0"/>
              </a:rPr>
              <a:t> Accessing WFDSS through e-Authentication for federal employees, and Login.gov for non-federal users means fewer password resets. This reduces password maintenance.</a:t>
            </a:r>
          </a:p>
          <a:p>
            <a:pPr marR="0" lvl="0">
              <a:lnSpc>
                <a:spcPct val="107000"/>
              </a:lnSpc>
              <a:spcBef>
                <a:spcPts val="0"/>
              </a:spcBef>
              <a:spcAft>
                <a:spcPts val="800"/>
              </a:spcAft>
              <a:buFont typeface="Wingdings" panose="05000000000000000000" pitchFamily="2" charset="2"/>
              <a:buChar char="Ø"/>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US" dirty="0">
                <a:solidFill>
                  <a:srgbClr val="FF0000"/>
                </a:solidFill>
              </a:rPr>
              <a:t>NOTE</a:t>
            </a:r>
            <a:r>
              <a:rPr lang="en-US" dirty="0"/>
              <a:t>: </a:t>
            </a:r>
            <a:r>
              <a:rPr lang="en-US" sz="2600" i="1" dirty="0">
                <a:effectLst/>
                <a:latin typeface="Calibri" panose="020F0502020204030204" pitchFamily="34" charset="0"/>
                <a:ea typeface="Calibri" panose="020F0502020204030204" pitchFamily="34" charset="0"/>
                <a:cs typeface="Times New Roman" panose="02020603050405020304" pitchFamily="18" charset="0"/>
              </a:rPr>
              <a:t>Using e-Authenticate or Login.gov to access WFDSS does not alter any content already stored in WFDSS; it merely provides an extra layer of security before you enter and/or modify information in WFDSS.</a:t>
            </a:r>
            <a:endParaRPr lang="en-US" sz="2600" dirty="0"/>
          </a:p>
        </p:txBody>
      </p:sp>
    </p:spTree>
    <p:extLst>
      <p:ext uri="{BB962C8B-B14F-4D97-AF65-F5344CB8AC3E}">
        <p14:creationId xmlns:p14="http://schemas.microsoft.com/office/powerpoint/2010/main" val="1036962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941F3-A5F4-BA3A-83BE-017CE42E4BE5}"/>
              </a:ext>
            </a:extLst>
          </p:cNvPr>
          <p:cNvSpPr>
            <a:spLocks noGrp="1"/>
          </p:cNvSpPr>
          <p:nvPr>
            <p:ph type="title"/>
          </p:nvPr>
        </p:nvSpPr>
        <p:spPr/>
        <p:txBody>
          <a:bodyPr>
            <a:normAutofit fontScale="90000"/>
          </a:bodyPr>
          <a:lstStyle/>
          <a:p>
            <a:r>
              <a:rPr lang="en-US" b="1" dirty="0"/>
              <a:t>Before Logging Into WFDSS Using e-Authenticate or Login.gov, Verify your WFDSS Email Address</a:t>
            </a:r>
          </a:p>
        </p:txBody>
      </p:sp>
      <p:sp>
        <p:nvSpPr>
          <p:cNvPr id="3" name="Content Placeholder 2">
            <a:extLst>
              <a:ext uri="{FF2B5EF4-FFF2-40B4-BE49-F238E27FC236}">
                <a16:creationId xmlns:a16="http://schemas.microsoft.com/office/drawing/2014/main" id="{8FBD72B5-5A20-6A64-F0FA-20B1D4F280D0}"/>
              </a:ext>
            </a:extLst>
          </p:cNvPr>
          <p:cNvSpPr>
            <a:spLocks noGrp="1"/>
          </p:cNvSpPr>
          <p:nvPr>
            <p:ph idx="1"/>
          </p:nvPr>
        </p:nvSpPr>
        <p:spPr/>
        <p:txBody>
          <a:bodyPr>
            <a:normAutofit lnSpcReduction="10000"/>
          </a:bodyPr>
          <a:lstStyle/>
          <a:p>
            <a:pPr marL="0" marR="0" lvl="0" indent="0" algn="ctr">
              <a:lnSpc>
                <a:spcPct val="107000"/>
              </a:lnSpc>
              <a:spcBef>
                <a:spcPts val="0"/>
              </a:spcBef>
              <a:spcAft>
                <a:spcPts val="0"/>
              </a:spcAft>
              <a:buNone/>
            </a:pPr>
            <a:r>
              <a:rPr lang="en-US" sz="1800" b="1" kern="100" dirty="0">
                <a:solidFill>
                  <a:srgbClr val="FF0000"/>
                </a:solidFill>
                <a:effectLst/>
                <a:latin typeface="Calibri" panose="020F0502020204030204" pitchFamily="34" charset="0"/>
                <a:ea typeface="Arial" panose="020B0604020202020204" pitchFamily="34" charset="0"/>
                <a:cs typeface="Calibri" panose="020F0502020204030204" pitchFamily="34" charset="0"/>
              </a:rPr>
              <a:t>Complete </a:t>
            </a:r>
            <a:r>
              <a:rPr lang="en-US" sz="1800" b="1" kern="100" dirty="0">
                <a:solidFill>
                  <a:srgbClr val="FF0000"/>
                </a:solidFill>
                <a:latin typeface="Calibri" panose="020F0502020204030204" pitchFamily="34" charset="0"/>
                <a:ea typeface="Arial" panose="020B0604020202020204" pitchFamily="34" charset="0"/>
                <a:cs typeface="Calibri" panose="020F0502020204030204" pitchFamily="34" charset="0"/>
              </a:rPr>
              <a:t>the email verification step before October 16, 2023.</a:t>
            </a:r>
          </a:p>
          <a:p>
            <a:pPr marL="0" marR="0" lvl="0" indent="0" algn="ctr">
              <a:lnSpc>
                <a:spcPct val="107000"/>
              </a:lnSpc>
              <a:spcBef>
                <a:spcPts val="0"/>
              </a:spcBef>
              <a:spcAft>
                <a:spcPts val="0"/>
              </a:spcAft>
              <a:buNone/>
            </a:pPr>
            <a:endParaRPr lang="en-US" sz="1800" b="1" kern="100" dirty="0">
              <a:effectLst/>
              <a:latin typeface="Calibri" panose="020F0502020204030204" pitchFamily="34" charset="0"/>
              <a:ea typeface="Arial" panose="020B0604020202020204" pitchFamily="34" charset="0"/>
              <a:cs typeface="Calibri" panose="020F0502020204030204" pitchFamily="34" charset="0"/>
            </a:endParaRPr>
          </a:p>
          <a:p>
            <a:pPr marR="0" lvl="0">
              <a:lnSpc>
                <a:spcPct val="107000"/>
              </a:lnSpc>
              <a:spcBef>
                <a:spcPts val="0"/>
              </a:spcBef>
              <a:spcAft>
                <a:spcPts val="0"/>
              </a:spcAft>
              <a:buFont typeface="Wingdings" panose="05000000000000000000" pitchFamily="2" charset="2"/>
              <a:buChar char="Ø"/>
            </a:pPr>
            <a:r>
              <a:rPr lang="en-US" sz="1800" kern="100" dirty="0">
                <a:effectLst/>
                <a:latin typeface="Calibri" panose="020F0502020204030204" pitchFamily="34" charset="0"/>
                <a:ea typeface="Arial" panose="020B0604020202020204" pitchFamily="34" charset="0"/>
                <a:cs typeface="Calibri" panose="020F0502020204030204" pitchFamily="34" charset="0"/>
              </a:rPr>
              <a:t>For Federal employees (usda.gov, blm.gov, fws.gov, nps.gov, bia.gov) or federal contractors, login to WFDSS, select the My Home tab, and review your user profile. Make sure your email address is current. If needed, modify your email address.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800" kern="100" dirty="0">
              <a:effectLst/>
              <a:latin typeface="Calibri" panose="020F0502020204030204" pitchFamily="34" charset="0"/>
              <a:ea typeface="Arial" panose="020B0604020202020204" pitchFamily="34" charset="0"/>
              <a:cs typeface="Calibri" panose="020F0502020204030204" pitchFamily="34" charset="0"/>
            </a:endParaRPr>
          </a:p>
          <a:p>
            <a:pPr marL="742950" marR="0" lvl="1" indent="-285750">
              <a:lnSpc>
                <a:spcPct val="107000"/>
              </a:lnSpc>
              <a:spcBef>
                <a:spcPts val="0"/>
              </a:spcBef>
              <a:spcAft>
                <a:spcPts val="0"/>
              </a:spcAft>
              <a:buFont typeface="Courier New" panose="02070309020205020404" pitchFamily="49" charset="0"/>
              <a:buChar char="o"/>
            </a:pPr>
            <a:r>
              <a:rPr lang="en-US" sz="1800" kern="100" dirty="0">
                <a:effectLst/>
                <a:latin typeface="Calibri" panose="020F0502020204030204" pitchFamily="34" charset="0"/>
                <a:ea typeface="Arial" panose="020B0604020202020204" pitchFamily="34" charset="0"/>
                <a:cs typeface="Calibri" panose="020F0502020204030204" pitchFamily="34" charset="0"/>
              </a:rPr>
              <a:t>When you have more than one federal email address, contact the IIA help desk for further assistance.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800" kern="100" dirty="0">
              <a:effectLst/>
              <a:latin typeface="Calibri" panose="020F0502020204030204" pitchFamily="34" charset="0"/>
              <a:ea typeface="Arial" panose="020B0604020202020204" pitchFamily="34" charset="0"/>
              <a:cs typeface="Calibri" panose="020F0502020204030204" pitchFamily="34" charset="0"/>
            </a:endParaRPr>
          </a:p>
          <a:p>
            <a:pPr marL="742950" marR="0" lvl="1" indent="-285750">
              <a:lnSpc>
                <a:spcPct val="107000"/>
              </a:lnSpc>
              <a:spcBef>
                <a:spcPts val="0"/>
              </a:spcBef>
              <a:spcAft>
                <a:spcPts val="0"/>
              </a:spcAft>
              <a:buFont typeface="Courier New" panose="02070309020205020404" pitchFamily="49" charset="0"/>
              <a:buChar char="o"/>
            </a:pPr>
            <a:r>
              <a:rPr lang="en-US" sz="1800" kern="100" dirty="0">
                <a:effectLst/>
                <a:latin typeface="Calibri" panose="020F0502020204030204" pitchFamily="34" charset="0"/>
                <a:ea typeface="Arial" panose="020B0604020202020204" pitchFamily="34" charset="0"/>
                <a:cs typeface="Calibri" panose="020F0502020204030204" pitchFamily="34" charset="0"/>
              </a:rPr>
              <a:t>When the email address in your WFDSS profile differs from the email address you use with your PIV card or Login.gov account, you receive an error message at log in informing you that no account could be located for you. When this occurs, contact the IIA help desk for further assistance.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buFont typeface="Wingdings" panose="05000000000000000000" pitchFamily="2" charset="2"/>
              <a:buChar char="Ø"/>
            </a:pPr>
            <a:endParaRPr lang="en-US" sz="1800" kern="100" dirty="0">
              <a:effectLst/>
              <a:latin typeface="Calibri" panose="020F0502020204030204" pitchFamily="34" charset="0"/>
              <a:ea typeface="Arial" panose="020B0604020202020204" pitchFamily="34" charset="0"/>
              <a:cs typeface="Calibri" panose="020F0502020204030204" pitchFamily="34" charset="0"/>
            </a:endParaRPr>
          </a:p>
          <a:p>
            <a:pPr marR="0" lvl="0">
              <a:lnSpc>
                <a:spcPct val="107000"/>
              </a:lnSpc>
              <a:spcBef>
                <a:spcPts val="0"/>
              </a:spcBef>
              <a:spcAft>
                <a:spcPts val="800"/>
              </a:spcAft>
              <a:buFont typeface="Wingdings" panose="05000000000000000000" pitchFamily="2" charset="2"/>
              <a:buChar char="Ø"/>
            </a:pPr>
            <a:r>
              <a:rPr lang="en-US" sz="1800" kern="100" dirty="0">
                <a:effectLst/>
                <a:latin typeface="Calibri" panose="020F0502020204030204" pitchFamily="34" charset="0"/>
                <a:ea typeface="Arial" panose="020B0604020202020204" pitchFamily="34" charset="0"/>
                <a:cs typeface="Calibri" panose="020F0502020204030204" pitchFamily="34" charset="0"/>
              </a:rPr>
              <a:t>For all other users, create a Login.gov account using the same email address you use to access WFDSS. It’s a good idea to visit your Profile after logging in to WFDSS and make sure your email is current. See the WFDSS online help to step you through creating a Login.gov account.</a:t>
            </a:r>
          </a:p>
          <a:p>
            <a:pPr marL="0" indent="0">
              <a:buNone/>
            </a:pPr>
            <a:endParaRPr lang="en-US" dirty="0"/>
          </a:p>
        </p:txBody>
      </p:sp>
    </p:spTree>
    <p:extLst>
      <p:ext uri="{BB962C8B-B14F-4D97-AF65-F5344CB8AC3E}">
        <p14:creationId xmlns:p14="http://schemas.microsoft.com/office/powerpoint/2010/main" val="2763374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8E8EF-F966-4148-9627-57D2BFC7F537}"/>
              </a:ext>
            </a:extLst>
          </p:cNvPr>
          <p:cNvSpPr>
            <a:spLocks noGrp="1"/>
          </p:cNvSpPr>
          <p:nvPr>
            <p:ph type="ctrTitle"/>
          </p:nvPr>
        </p:nvSpPr>
        <p:spPr/>
        <p:txBody>
          <a:bodyPr/>
          <a:lstStyle/>
          <a:p>
            <a:r>
              <a:rPr lang="en-US" b="1" dirty="0"/>
              <a:t>After Integration</a:t>
            </a:r>
            <a:endParaRPr lang="en-US" b="1" dirty="0">
              <a:cs typeface="Calibri Light"/>
            </a:endParaRPr>
          </a:p>
        </p:txBody>
      </p:sp>
    </p:spTree>
    <p:extLst>
      <p:ext uri="{BB962C8B-B14F-4D97-AF65-F5344CB8AC3E}">
        <p14:creationId xmlns:p14="http://schemas.microsoft.com/office/powerpoint/2010/main" val="2807922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FDC80-5499-F4C3-6DB8-F8131D83F37D}"/>
              </a:ext>
            </a:extLst>
          </p:cNvPr>
          <p:cNvSpPr>
            <a:spLocks noGrp="1"/>
          </p:cNvSpPr>
          <p:nvPr>
            <p:ph type="title"/>
          </p:nvPr>
        </p:nvSpPr>
        <p:spPr/>
        <p:txBody>
          <a:bodyPr/>
          <a:lstStyle/>
          <a:p>
            <a:r>
              <a:rPr lang="en-US" b="1" dirty="0"/>
              <a:t>Navigating to the </a:t>
            </a:r>
            <a:r>
              <a:rPr lang="en-US" b="1" dirty="0" err="1"/>
              <a:t>FAMAuth</a:t>
            </a:r>
            <a:r>
              <a:rPr lang="en-US" b="1" dirty="0"/>
              <a:t> Portal</a:t>
            </a:r>
          </a:p>
        </p:txBody>
      </p:sp>
      <p:sp>
        <p:nvSpPr>
          <p:cNvPr id="3" name="Content Placeholder 2">
            <a:extLst>
              <a:ext uri="{FF2B5EF4-FFF2-40B4-BE49-F238E27FC236}">
                <a16:creationId xmlns:a16="http://schemas.microsoft.com/office/drawing/2014/main" id="{1310D697-B535-9515-03D6-84CE6601D305}"/>
              </a:ext>
            </a:extLst>
          </p:cNvPr>
          <p:cNvSpPr>
            <a:spLocks noGrp="1"/>
          </p:cNvSpPr>
          <p:nvPr>
            <p:ph idx="1"/>
          </p:nvPr>
        </p:nvSpPr>
        <p:spPr/>
        <p:txBody>
          <a:bodyPr/>
          <a:lstStyle/>
          <a:p>
            <a:pPr>
              <a:buFont typeface="Wingdings" panose="05000000000000000000" pitchFamily="2" charset="2"/>
              <a:buChar char="Ø"/>
            </a:pPr>
            <a:r>
              <a:rPr lang="en-US" dirty="0"/>
              <a:t>The </a:t>
            </a:r>
            <a:r>
              <a:rPr lang="en-US" dirty="0" err="1"/>
              <a:t>FAMAuth</a:t>
            </a:r>
            <a:r>
              <a:rPr lang="en-US" dirty="0"/>
              <a:t> portal takes you to your login options: e-Authenticate or Login.gov.</a:t>
            </a:r>
          </a:p>
          <a:p>
            <a:pPr>
              <a:buFont typeface="Wingdings" panose="05000000000000000000" pitchFamily="2" charset="2"/>
              <a:buChar char="Ø"/>
            </a:pPr>
            <a:r>
              <a:rPr lang="en-US" dirty="0"/>
              <a:t>Enter </a:t>
            </a:r>
            <a:r>
              <a:rPr lang="en-US" dirty="0" err="1">
                <a:hlinkClick r:id="rId2"/>
              </a:rPr>
              <a:t>FAMAuth</a:t>
            </a:r>
            <a:r>
              <a:rPr lang="en-US" dirty="0">
                <a:hlinkClick r:id="rId2"/>
              </a:rPr>
              <a:t>-Login (nwcg.gov)</a:t>
            </a:r>
            <a:endParaRPr lang="en-US" dirty="0">
              <a:effectLst/>
            </a:endParaRPr>
          </a:p>
          <a:p>
            <a:pPr>
              <a:buFont typeface="Wingdings" panose="05000000000000000000" pitchFamily="2" charset="2"/>
              <a:buChar char="Ø"/>
            </a:pPr>
            <a:r>
              <a:rPr lang="en-US" dirty="0"/>
              <a:t>Scroll down to the WFDSS Production or Training tile. When you select the plus sign (+) below the white star on the tile, it moves WFDSS to the My Applications list.</a:t>
            </a:r>
            <a:endParaRPr lang="en-US" dirty="0">
              <a:solidFill>
                <a:srgbClr val="FF0000"/>
              </a:solidFill>
            </a:endParaRPr>
          </a:p>
          <a:p>
            <a:pPr marL="0" indent="0" algn="ctr">
              <a:buNone/>
            </a:pPr>
            <a:r>
              <a:rPr lang="en-US" dirty="0">
                <a:solidFill>
                  <a:srgbClr val="FF0000"/>
                </a:solidFill>
              </a:rPr>
              <a:t>NOTE</a:t>
            </a:r>
            <a:r>
              <a:rPr lang="en-US" sz="1800" dirty="0"/>
              <a:t>: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Using e-Authenticate or Login.gov to access WFDSS does not alter any content already stored in WFDSS; it merely provides an extra layer of security before you enter and/or modify information in WFDSS.</a:t>
            </a:r>
            <a:endParaRPr lang="en-US" sz="2400" dirty="0"/>
          </a:p>
        </p:txBody>
      </p:sp>
    </p:spTree>
    <p:extLst>
      <p:ext uri="{BB962C8B-B14F-4D97-AF65-F5344CB8AC3E}">
        <p14:creationId xmlns:p14="http://schemas.microsoft.com/office/powerpoint/2010/main" val="4130334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9F7F413-0000-4C3D-B425-62DB46679B82}"/>
              </a:ext>
            </a:extLst>
          </p:cNvPr>
          <p:cNvSpPr>
            <a:spLocks noGrp="1"/>
          </p:cNvSpPr>
          <p:nvPr>
            <p:ph type="title"/>
          </p:nvPr>
        </p:nvSpPr>
        <p:spPr>
          <a:xfrm>
            <a:off x="643467" y="321734"/>
            <a:ext cx="10905066" cy="1135737"/>
          </a:xfrm>
        </p:spPr>
        <p:txBody>
          <a:bodyPr>
            <a:normAutofit/>
          </a:bodyPr>
          <a:lstStyle/>
          <a:p>
            <a:r>
              <a:rPr lang="en-US" sz="3600" b="1" dirty="0" err="1">
                <a:cs typeface="Calibri Light"/>
              </a:rPr>
              <a:t>FAMAuth</a:t>
            </a:r>
            <a:r>
              <a:rPr lang="en-US" sz="3600" b="1" dirty="0">
                <a:cs typeface="Calibri Light"/>
              </a:rPr>
              <a:t> Page</a:t>
            </a:r>
          </a:p>
        </p:txBody>
      </p:sp>
      <p:sp>
        <p:nvSpPr>
          <p:cNvPr id="3" name="Content Placeholder 2">
            <a:extLst>
              <a:ext uri="{FF2B5EF4-FFF2-40B4-BE49-F238E27FC236}">
                <a16:creationId xmlns:a16="http://schemas.microsoft.com/office/drawing/2014/main" id="{BB1C1C8D-76C4-467F-AABD-363159B0A9A3}"/>
              </a:ext>
            </a:extLst>
          </p:cNvPr>
          <p:cNvSpPr>
            <a:spLocks noGrp="1"/>
          </p:cNvSpPr>
          <p:nvPr>
            <p:ph idx="1"/>
          </p:nvPr>
        </p:nvSpPr>
        <p:spPr>
          <a:xfrm>
            <a:off x="187831" y="1338474"/>
            <a:ext cx="4475453" cy="4393982"/>
          </a:xfrm>
        </p:spPr>
        <p:txBody>
          <a:bodyPr>
            <a:normAutofit/>
          </a:bodyPr>
          <a:lstStyle/>
          <a:p>
            <a:endParaRPr lang="en-US" sz="2000" dirty="0"/>
          </a:p>
          <a:p>
            <a:pPr marL="0" indent="0">
              <a:buNone/>
            </a:pPr>
            <a:endParaRPr lang="en-US" sz="2000" dirty="0"/>
          </a:p>
          <a:p>
            <a:endParaRPr lang="en-US" sz="2000" dirty="0"/>
          </a:p>
        </p:txBody>
      </p:sp>
      <p:grpSp>
        <p:nvGrpSpPr>
          <p:cNvPr id="14" name="Group 1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9" name="Rectangle 1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Isosceles Triangle 1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 name="Title 1">
            <a:extLst>
              <a:ext uri="{FF2B5EF4-FFF2-40B4-BE49-F238E27FC236}">
                <a16:creationId xmlns:a16="http://schemas.microsoft.com/office/drawing/2014/main" id="{E22952BE-391B-4001-B2EB-1D908B23C6AF}"/>
              </a:ext>
            </a:extLst>
          </p:cNvPr>
          <p:cNvSpPr txBox="1">
            <a:spLocks/>
          </p:cNvSpPr>
          <p:nvPr/>
        </p:nvSpPr>
        <p:spPr>
          <a:xfrm>
            <a:off x="260088" y="1554380"/>
            <a:ext cx="4404624" cy="4073759"/>
          </a:xfrm>
          <a:prstGeom prst="rect">
            <a:avLst/>
          </a:prstGeom>
        </p:spPr>
        <p:txBody>
          <a:bodyPr vert="horz" lIns="91440" tIns="45720" rIns="91440" bIns="45720" rtlCol="0" anchor="t">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2000" dirty="0">
                <a:latin typeface="+mn-lt"/>
                <a:ea typeface="+mn-ea"/>
                <a:cs typeface="+mn-cs"/>
              </a:rPr>
              <a:t>From the </a:t>
            </a:r>
            <a:r>
              <a:rPr lang="en-US" sz="2000" dirty="0" err="1">
                <a:latin typeface="+mn-lt"/>
                <a:ea typeface="+mn-ea"/>
                <a:cs typeface="+mn-cs"/>
              </a:rPr>
              <a:t>FamAuth</a:t>
            </a:r>
            <a:r>
              <a:rPr lang="en-US" sz="2000" dirty="0">
                <a:latin typeface="+mn-lt"/>
                <a:ea typeface="+mn-ea"/>
                <a:cs typeface="+mn-cs"/>
              </a:rPr>
              <a:t> portal, users have two options to login:</a:t>
            </a:r>
            <a:endParaRPr lang="en-US" sz="2000" dirty="0">
              <a:latin typeface="+mn-lt"/>
              <a:ea typeface="+mn-ea"/>
              <a:cs typeface="Calibri" panose="020F0502020204030204"/>
            </a:endParaRPr>
          </a:p>
          <a:p>
            <a:pPr indent="-228600">
              <a:spcAft>
                <a:spcPts val="600"/>
              </a:spcAft>
              <a:buFont typeface="Arial" panose="020B0604020202020204" pitchFamily="34" charset="0"/>
              <a:buChar char="•"/>
            </a:pPr>
            <a:r>
              <a:rPr lang="en-US" sz="2000" dirty="0">
                <a:latin typeface="+mn-lt"/>
                <a:ea typeface="+mn-ea"/>
                <a:cs typeface="+mn-cs"/>
              </a:rPr>
              <a:t>e-Authenticate with PIV card </a:t>
            </a:r>
            <a:endParaRPr lang="en-US" sz="2000" dirty="0">
              <a:latin typeface="+mn-lt"/>
              <a:ea typeface="+mn-ea"/>
              <a:cs typeface="Calibri"/>
            </a:endParaRPr>
          </a:p>
          <a:p>
            <a:pPr algn="ctr">
              <a:spcAft>
                <a:spcPts val="600"/>
              </a:spcAft>
            </a:pPr>
            <a:r>
              <a:rPr lang="en-US" sz="2000" dirty="0">
                <a:latin typeface="+mn-lt"/>
                <a:ea typeface="+mn-ea"/>
                <a:cs typeface="+mn-cs"/>
              </a:rPr>
              <a:t>OR </a:t>
            </a:r>
            <a:endParaRPr lang="en-US" sz="2000" dirty="0">
              <a:latin typeface="+mn-lt"/>
              <a:ea typeface="+mn-ea"/>
              <a:cs typeface="Calibri"/>
            </a:endParaRPr>
          </a:p>
          <a:p>
            <a:pPr marL="342900" indent="-342900">
              <a:spcAft>
                <a:spcPts val="600"/>
              </a:spcAft>
              <a:buFont typeface="Arial"/>
              <a:buChar char="•"/>
            </a:pPr>
            <a:r>
              <a:rPr lang="en-US" sz="2000" dirty="0">
                <a:latin typeface="+mn-lt"/>
                <a:ea typeface="+mn-ea"/>
                <a:cs typeface="+mn-cs"/>
              </a:rPr>
              <a:t>Select login.gov</a:t>
            </a:r>
          </a:p>
          <a:p>
            <a:pPr marL="342900" indent="-342900">
              <a:spcAft>
                <a:spcPts val="600"/>
              </a:spcAft>
              <a:buFont typeface="Arial" panose="020B0604020202020204" pitchFamily="34" charset="0"/>
              <a:buChar char="•"/>
            </a:pPr>
            <a:endParaRPr lang="en-US" sz="2000" dirty="0">
              <a:latin typeface="+mn-lt"/>
              <a:ea typeface="+mn-ea"/>
              <a:cs typeface="Calibri"/>
            </a:endParaRPr>
          </a:p>
          <a:p>
            <a:pPr marL="342900" indent="-342900">
              <a:spcAft>
                <a:spcPts val="600"/>
              </a:spcAft>
              <a:buFont typeface="Arial" panose="020B0604020202020204" pitchFamily="34" charset="0"/>
              <a:buChar char="•"/>
            </a:pPr>
            <a:r>
              <a:rPr lang="en-US" sz="2000" dirty="0">
                <a:latin typeface="+mn-lt"/>
                <a:ea typeface="+mn-ea"/>
                <a:cs typeface="Calibri"/>
              </a:rPr>
              <a:t>Users can also log in by going to </a:t>
            </a:r>
            <a:r>
              <a:rPr lang="en-US" sz="2000" dirty="0">
                <a:latin typeface="+mn-lt"/>
                <a:ea typeface="+mn-ea"/>
                <a:cs typeface="Calibri"/>
                <a:hlinkClick r:id="rId2" tooltip="jump to https://wfdss.usgs.gov/wfdss/wfdss_home/shtml"/>
              </a:rPr>
              <a:t>https://wfdss.usgs.gov/wfdss/wfdss_home/shtml</a:t>
            </a:r>
            <a:r>
              <a:rPr lang="en-US" sz="2000" dirty="0">
                <a:latin typeface="+mn-lt"/>
                <a:ea typeface="+mn-ea"/>
                <a:cs typeface="Calibri"/>
              </a:rPr>
              <a:t>. Select Access Production, Access Training, or New User Access and follow instructions.</a:t>
            </a:r>
          </a:p>
          <a:p>
            <a:pPr marL="342900" indent="-342900">
              <a:spcAft>
                <a:spcPts val="600"/>
              </a:spcAft>
              <a:buFont typeface="Arial" panose="020B0604020202020204" pitchFamily="34" charset="0"/>
              <a:buChar char="•"/>
            </a:pPr>
            <a:endParaRPr lang="en-US" sz="2000" dirty="0">
              <a:latin typeface="+mn-lt"/>
              <a:ea typeface="+mn-ea"/>
              <a:cs typeface="Calibri"/>
            </a:endParaRPr>
          </a:p>
          <a:p>
            <a:pPr>
              <a:spcAft>
                <a:spcPts val="600"/>
              </a:spcAft>
            </a:pPr>
            <a:r>
              <a:rPr lang="en-US" sz="2000" dirty="0">
                <a:solidFill>
                  <a:schemeClr val="tx1">
                    <a:lumMod val="95000"/>
                    <a:lumOff val="5000"/>
                  </a:schemeClr>
                </a:solidFill>
                <a:latin typeface="+mn-lt"/>
                <a:ea typeface="+mn-ea"/>
                <a:cs typeface="+mn-cs"/>
              </a:rPr>
              <a:t>Once users login successfully, they return to the WFDSS home page</a:t>
            </a:r>
            <a:r>
              <a:rPr lang="en-US" sz="2000" dirty="0">
                <a:latin typeface="+mn-lt"/>
                <a:ea typeface="+mn-ea"/>
                <a:cs typeface="+mn-cs"/>
              </a:rPr>
              <a:t>. This is consistent with where users currently land (pre-authentication) when they login successfully.</a:t>
            </a:r>
            <a:endParaRPr lang="en-US" sz="2000" dirty="0">
              <a:latin typeface="+mn-lt"/>
              <a:ea typeface="+mn-ea"/>
              <a:cs typeface="Calibri"/>
            </a:endParaRPr>
          </a:p>
          <a:p>
            <a:pPr indent="-228600">
              <a:spcAft>
                <a:spcPts val="600"/>
              </a:spcAft>
              <a:buFont typeface="Arial" panose="020B0604020202020204" pitchFamily="34" charset="0"/>
              <a:buChar char="•"/>
            </a:pPr>
            <a:endParaRPr lang="en-US" sz="2000" dirty="0">
              <a:latin typeface="+mn-lt"/>
              <a:ea typeface="+mn-ea"/>
              <a:cs typeface="+mn-cs"/>
            </a:endParaRPr>
          </a:p>
        </p:txBody>
      </p:sp>
      <p:pic>
        <p:nvPicPr>
          <p:cNvPr id="6" name="Picture 5" descr="Example of FAMAuth screen. &#10;&#10;">
            <a:extLst>
              <a:ext uri="{FF2B5EF4-FFF2-40B4-BE49-F238E27FC236}">
                <a16:creationId xmlns:a16="http://schemas.microsoft.com/office/drawing/2014/main" id="{DE39ACAE-E0D1-0B62-1617-1B703FE780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2217" y="971124"/>
            <a:ext cx="4602566" cy="2457876"/>
          </a:xfrm>
          <a:prstGeom prst="rect">
            <a:avLst/>
          </a:prstGeom>
          <a:ln w="12700">
            <a:solidFill>
              <a:sysClr val="windowText" lastClr="000000"/>
            </a:solidFill>
          </a:ln>
        </p:spPr>
      </p:pic>
      <p:pic>
        <p:nvPicPr>
          <p:cNvPr id="8" name="Picture 7" descr="A screenshot of a phone&#10;&#10;Description automatically generated">
            <a:extLst>
              <a:ext uri="{FF2B5EF4-FFF2-40B4-BE49-F238E27FC236}">
                <a16:creationId xmlns:a16="http://schemas.microsoft.com/office/drawing/2014/main" id="{0B6D10E8-B1A7-EAA6-3C14-DF718DF7D7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2430" y="3959960"/>
            <a:ext cx="1569720" cy="2415540"/>
          </a:xfrm>
          <a:prstGeom prst="rect">
            <a:avLst/>
          </a:prstGeom>
          <a:ln w="12700">
            <a:solidFill>
              <a:schemeClr val="accent1"/>
            </a:solidFill>
          </a:ln>
        </p:spPr>
      </p:pic>
      <p:cxnSp>
        <p:nvCxnSpPr>
          <p:cNvPr id="10" name="Straight Arrow Connector 9">
            <a:extLst>
              <a:ext uri="{FF2B5EF4-FFF2-40B4-BE49-F238E27FC236}">
                <a16:creationId xmlns:a16="http://schemas.microsoft.com/office/drawing/2014/main" id="{D65824E2-741C-489E-81AB-41D3CDBAEF6F}"/>
              </a:ext>
            </a:extLst>
          </p:cNvPr>
          <p:cNvCxnSpPr>
            <a:cxnSpLocks/>
          </p:cNvCxnSpPr>
          <p:nvPr/>
        </p:nvCxnSpPr>
        <p:spPr>
          <a:xfrm>
            <a:off x="4279200" y="3772468"/>
            <a:ext cx="2324008" cy="29636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BEFEAB4-59B3-1F72-E4D5-5C3497F08808}"/>
              </a:ext>
            </a:extLst>
          </p:cNvPr>
          <p:cNvCxnSpPr>
            <a:cxnSpLocks/>
          </p:cNvCxnSpPr>
          <p:nvPr/>
        </p:nvCxnSpPr>
        <p:spPr>
          <a:xfrm>
            <a:off x="3495675" y="2184164"/>
            <a:ext cx="4931252" cy="771418"/>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216BADB-55D0-8292-1F42-923A3CED42B8}"/>
              </a:ext>
            </a:extLst>
          </p:cNvPr>
          <p:cNvCxnSpPr>
            <a:cxnSpLocks/>
          </p:cNvCxnSpPr>
          <p:nvPr/>
        </p:nvCxnSpPr>
        <p:spPr>
          <a:xfrm>
            <a:off x="2462400" y="2677826"/>
            <a:ext cx="3633600" cy="33402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2068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A60A1-84B4-3CCF-EEC1-415306A8048D}"/>
              </a:ext>
            </a:extLst>
          </p:cNvPr>
          <p:cNvSpPr>
            <a:spLocks noGrp="1"/>
          </p:cNvSpPr>
          <p:nvPr>
            <p:ph type="title"/>
          </p:nvPr>
        </p:nvSpPr>
        <p:spPr/>
        <p:txBody>
          <a:bodyPr/>
          <a:lstStyle/>
          <a:p>
            <a:r>
              <a:rPr lang="en-US" b="1" dirty="0"/>
              <a:t>E-Authentication Page</a:t>
            </a:r>
          </a:p>
        </p:txBody>
      </p:sp>
      <p:pic>
        <p:nvPicPr>
          <p:cNvPr id="4" name="Content Placeholder 3" descr="Example of FAMAuth screen. &#10;&#10;">
            <a:extLst>
              <a:ext uri="{FF2B5EF4-FFF2-40B4-BE49-F238E27FC236}">
                <a16:creationId xmlns:a16="http://schemas.microsoft.com/office/drawing/2014/main" id="{8DDABD2F-DB97-A51C-BFA9-F03398C0C47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6652" y="3919779"/>
            <a:ext cx="4011516" cy="2712955"/>
          </a:xfrm>
          <a:prstGeom prst="rect">
            <a:avLst/>
          </a:prstGeom>
          <a:ln w="12700">
            <a:solidFill>
              <a:schemeClr val="tx1"/>
            </a:solidFill>
          </a:ln>
        </p:spPr>
      </p:pic>
      <p:sp>
        <p:nvSpPr>
          <p:cNvPr id="6" name="TextBox 5">
            <a:extLst>
              <a:ext uri="{FF2B5EF4-FFF2-40B4-BE49-F238E27FC236}">
                <a16:creationId xmlns:a16="http://schemas.microsoft.com/office/drawing/2014/main" id="{A6457FB4-EABF-FE96-46EF-56AB775178E0}"/>
              </a:ext>
            </a:extLst>
          </p:cNvPr>
          <p:cNvSpPr txBox="1"/>
          <p:nvPr/>
        </p:nvSpPr>
        <p:spPr>
          <a:xfrm>
            <a:off x="5006199" y="1445830"/>
            <a:ext cx="6096000" cy="2333331"/>
          </a:xfrm>
          <a:prstGeom prst="rect">
            <a:avLst/>
          </a:prstGeom>
          <a:noFill/>
        </p:spPr>
        <p:txBody>
          <a:bodyPr wrap="square">
            <a:spAutoFit/>
          </a:bodyPr>
          <a:lstStyle/>
          <a:p>
            <a:pPr marL="342900" marR="0" lvl="0" indent="-34290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Navigate to the </a:t>
            </a:r>
            <a:r>
              <a:rPr lang="en-US" sz="18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3"/>
              </a:rPr>
              <a:t>WFDSS Homepage</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Select </a:t>
            </a:r>
            <a:r>
              <a:rPr lang="en-US"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Access Production </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or </a:t>
            </a:r>
            <a:r>
              <a:rPr lang="en-US"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Access Training</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from the column on the left side of the home page. You are </a:t>
            </a:r>
            <a:r>
              <a:rPr lang="en-US" sz="1800" dirty="0">
                <a:solidFill>
                  <a:srgbClr val="000000"/>
                </a:solidFill>
                <a:effectLst/>
                <a:latin typeface="Arial" panose="020B0604020202020204" pitchFamily="34" charset="0"/>
                <a:ea typeface="Times New Roman" panose="02020603050405020304" pitchFamily="18" charset="0"/>
              </a:rPr>
              <a:t>redirected to the Wildland Fire Application Portal.</a:t>
            </a:r>
          </a:p>
          <a:p>
            <a:pPr marL="342900" marR="0" lvl="0" indent="-342900">
              <a:lnSpc>
                <a:spcPct val="107000"/>
              </a:lnSpc>
              <a:spcBef>
                <a:spcPts val="0"/>
              </a:spcBef>
              <a:spcAft>
                <a:spcPts val="800"/>
              </a:spcAft>
              <a:buFont typeface="Arial" panose="020B0604020202020204" pitchFamily="34" charset="0"/>
              <a:buChar char="•"/>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Displays the </a:t>
            </a:r>
            <a:r>
              <a:rPr lang="en-US"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FAMAuth</a:t>
            </a: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homepage.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800" dirty="0">
                <a:solidFill>
                  <a:srgbClr val="000000"/>
                </a:solidFill>
                <a:effectLst/>
                <a:latin typeface="Arial" panose="020B0604020202020204" pitchFamily="34" charset="0"/>
                <a:ea typeface="Times New Roman" panose="02020603050405020304" pitchFamily="18" charset="0"/>
              </a:rPr>
              <a:t>Click </a:t>
            </a:r>
            <a:r>
              <a:rPr lang="en-US" sz="1800" b="1" dirty="0">
                <a:solidFill>
                  <a:srgbClr val="000000"/>
                </a:solidFill>
                <a:effectLst/>
                <a:latin typeface="Arial" panose="020B0604020202020204" pitchFamily="34" charset="0"/>
                <a:ea typeface="Times New Roman" panose="02020603050405020304" pitchFamily="18" charset="0"/>
              </a:rPr>
              <a:t>e-Authenticate</a:t>
            </a:r>
            <a:r>
              <a:rPr lang="en-US" sz="1800" dirty="0">
                <a:solidFill>
                  <a:srgbClr val="000000"/>
                </a:solidFill>
                <a:effectLst/>
                <a:latin typeface="Arial" panose="020B0604020202020204" pitchFamily="34" charset="0"/>
                <a:ea typeface="Times New Roman" panose="02020603050405020304" pitchFamily="18" charset="0"/>
              </a:rPr>
              <a:t>. The Agency Selection screen displays.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Example of Left-Side of WFDSS Home page.">
            <a:extLst>
              <a:ext uri="{FF2B5EF4-FFF2-40B4-BE49-F238E27FC236}">
                <a16:creationId xmlns:a16="http://schemas.microsoft.com/office/drawing/2014/main" id="{9F9CAE03-CAA3-8889-3A8C-3A817B06EE74}"/>
              </a:ext>
            </a:extLst>
          </p:cNvPr>
          <p:cNvPicPr>
            <a:picLocks noChangeAspect="1"/>
          </p:cNvPicPr>
          <p:nvPr/>
        </p:nvPicPr>
        <p:blipFill>
          <a:blip r:embed="rId4"/>
          <a:stretch>
            <a:fillRect/>
          </a:stretch>
        </p:blipFill>
        <p:spPr>
          <a:xfrm>
            <a:off x="1208671" y="1476375"/>
            <a:ext cx="1133475" cy="1952625"/>
          </a:xfrm>
          <a:prstGeom prst="rect">
            <a:avLst/>
          </a:prstGeom>
          <a:ln w="12700">
            <a:solidFill>
              <a:schemeClr val="accent1"/>
            </a:solidFill>
          </a:ln>
        </p:spPr>
      </p:pic>
      <p:pic>
        <p:nvPicPr>
          <p:cNvPr id="12" name="Picture 11" descr="Example of Agency Selection information">
            <a:extLst>
              <a:ext uri="{FF2B5EF4-FFF2-40B4-BE49-F238E27FC236}">
                <a16:creationId xmlns:a16="http://schemas.microsoft.com/office/drawing/2014/main" id="{00C91C27-6840-FC37-F464-3BDAE42FA9CA}"/>
              </a:ext>
            </a:extLst>
          </p:cNvPr>
          <p:cNvPicPr>
            <a:picLocks noChangeAspect="1"/>
          </p:cNvPicPr>
          <p:nvPr/>
        </p:nvPicPr>
        <p:blipFill>
          <a:blip r:embed="rId5"/>
          <a:stretch>
            <a:fillRect/>
          </a:stretch>
        </p:blipFill>
        <p:spPr>
          <a:xfrm>
            <a:off x="6283251" y="4014094"/>
            <a:ext cx="3389630" cy="2114550"/>
          </a:xfrm>
          <a:prstGeom prst="rect">
            <a:avLst/>
          </a:prstGeom>
          <a:ln w="12700">
            <a:solidFill>
              <a:schemeClr val="tx1"/>
            </a:solidFill>
          </a:ln>
        </p:spPr>
      </p:pic>
      <p:cxnSp>
        <p:nvCxnSpPr>
          <p:cNvPr id="13" name="Straight Arrow Connector 12">
            <a:extLst>
              <a:ext uri="{FF2B5EF4-FFF2-40B4-BE49-F238E27FC236}">
                <a16:creationId xmlns:a16="http://schemas.microsoft.com/office/drawing/2014/main" id="{38D01CE3-0DDE-FD8B-0177-6E8538AC2978}"/>
              </a:ext>
            </a:extLst>
          </p:cNvPr>
          <p:cNvCxnSpPr>
            <a:cxnSpLocks/>
          </p:cNvCxnSpPr>
          <p:nvPr/>
        </p:nvCxnSpPr>
        <p:spPr>
          <a:xfrm flipH="1">
            <a:off x="2482897" y="2041573"/>
            <a:ext cx="2794781" cy="1036541"/>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A7C9C00-CE24-ABEF-C839-E9DF1B87F2D7}"/>
              </a:ext>
            </a:extLst>
          </p:cNvPr>
          <p:cNvCxnSpPr>
            <a:cxnSpLocks/>
          </p:cNvCxnSpPr>
          <p:nvPr/>
        </p:nvCxnSpPr>
        <p:spPr>
          <a:xfrm flipH="1">
            <a:off x="4048676" y="3309730"/>
            <a:ext cx="1308515" cy="274139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253CDA0-0165-9D7F-7155-D95B502BDFD4}"/>
              </a:ext>
            </a:extLst>
          </p:cNvPr>
          <p:cNvCxnSpPr>
            <a:cxnSpLocks/>
          </p:cNvCxnSpPr>
          <p:nvPr/>
        </p:nvCxnSpPr>
        <p:spPr>
          <a:xfrm flipH="1">
            <a:off x="9525190" y="3429000"/>
            <a:ext cx="859148" cy="50689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4712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531F9-5045-FA37-9569-077B34E8ACF2}"/>
              </a:ext>
            </a:extLst>
          </p:cNvPr>
          <p:cNvSpPr>
            <a:spLocks noGrp="1"/>
          </p:cNvSpPr>
          <p:nvPr>
            <p:ph type="title"/>
          </p:nvPr>
        </p:nvSpPr>
        <p:spPr/>
        <p:txBody>
          <a:bodyPr/>
          <a:lstStyle/>
          <a:p>
            <a:r>
              <a:rPr lang="en-US" b="1" dirty="0"/>
              <a:t>E-Authentication Page (continued)</a:t>
            </a:r>
          </a:p>
        </p:txBody>
      </p:sp>
      <p:sp>
        <p:nvSpPr>
          <p:cNvPr id="4" name="Content Placeholder 3">
            <a:extLst>
              <a:ext uri="{FF2B5EF4-FFF2-40B4-BE49-F238E27FC236}">
                <a16:creationId xmlns:a16="http://schemas.microsoft.com/office/drawing/2014/main" id="{E251E5B7-3809-8A10-32F4-D164EF7AE21A}"/>
              </a:ext>
            </a:extLst>
          </p:cNvPr>
          <p:cNvSpPr>
            <a:spLocks noGrp="1"/>
          </p:cNvSpPr>
          <p:nvPr>
            <p:ph sz="half" idx="2"/>
          </p:nvPr>
        </p:nvSpPr>
        <p:spPr>
          <a:xfrm>
            <a:off x="6000838" y="1590206"/>
            <a:ext cx="5181600" cy="1838794"/>
          </a:xfrm>
        </p:spPr>
        <p:txBody>
          <a:bodyPr>
            <a:normAutofit fontScale="85000" lnSpcReduction="10000"/>
          </a:bodyPr>
          <a:lstStyle/>
          <a:p>
            <a:r>
              <a:rPr lang="en-US" sz="1800" dirty="0">
                <a:effectLst/>
                <a:latin typeface="Arial" panose="020B0604020202020204" pitchFamily="34" charset="0"/>
                <a:ea typeface="Calibri" panose="020F0502020204030204" pitchFamily="34" charset="0"/>
              </a:rPr>
              <a:t>Select the appropriate agency that administers your PIV card. </a:t>
            </a:r>
            <a:endParaRPr lang="en-US" sz="1800" dirty="0">
              <a:latin typeface="Arial" panose="020B0604020202020204" pitchFamily="34" charset="0"/>
              <a:ea typeface="Calibri" panose="020F0502020204030204" pitchFamily="34" charset="0"/>
            </a:endParaRPr>
          </a:p>
          <a:p>
            <a:r>
              <a:rPr lang="en-US" sz="1800" dirty="0">
                <a:effectLst/>
                <a:latin typeface="Arial" panose="020B0604020202020204" pitchFamily="34" charset="0"/>
                <a:ea typeface="Calibri" panose="020F0502020204030204" pitchFamily="34" charset="0"/>
              </a:rPr>
              <a:t>Click Remember my agency selection. (optional)</a:t>
            </a:r>
          </a:p>
          <a:p>
            <a:r>
              <a:rPr lang="en-US" sz="1800" dirty="0">
                <a:effectLst/>
                <a:latin typeface="Arial" panose="020B0604020202020204" pitchFamily="34" charset="0"/>
                <a:ea typeface="Calibri" panose="020F0502020204030204" pitchFamily="34" charset="0"/>
              </a:rPr>
              <a:t>Click </a:t>
            </a:r>
            <a:r>
              <a:rPr lang="en-US" sz="1800" b="1" dirty="0">
                <a:effectLst/>
                <a:latin typeface="Arial" panose="020B0604020202020204" pitchFamily="34" charset="0"/>
                <a:ea typeface="Calibri" panose="020F0502020204030204" pitchFamily="34" charset="0"/>
              </a:rPr>
              <a:t>Submit</a:t>
            </a:r>
            <a:r>
              <a:rPr lang="en-US" sz="1800" dirty="0">
                <a:effectLst/>
                <a:latin typeface="Arial" panose="020B0604020202020204" pitchFamily="34" charset="0"/>
                <a:ea typeface="Calibri" panose="020F0502020204030204" pitchFamily="34" charset="0"/>
              </a:rPr>
              <a:t>.</a:t>
            </a:r>
          </a:p>
          <a:p>
            <a:r>
              <a:rPr lang="en-US" sz="1800" dirty="0">
                <a:effectLst/>
                <a:latin typeface="Arial" panose="020B0604020202020204" pitchFamily="34" charset="0"/>
                <a:ea typeface="Calibri" panose="020F0502020204030204" pitchFamily="34" charset="0"/>
              </a:rPr>
              <a:t>For USDA employees a secondary window displays multiple login options. Select the appropriate option for your desired login response</a:t>
            </a:r>
            <a:r>
              <a:rPr lang="en-US" sz="1800" dirty="0">
                <a:latin typeface="Arial" panose="020B0604020202020204" pitchFamily="34" charset="0"/>
                <a:ea typeface="Calibri" panose="020F0502020204030204" pitchFamily="34" charset="0"/>
              </a:rPr>
              <a:t>.</a:t>
            </a:r>
            <a:endParaRPr lang="en-US" dirty="0"/>
          </a:p>
        </p:txBody>
      </p:sp>
      <p:pic>
        <p:nvPicPr>
          <p:cNvPr id="5" name="Content Placeholder 4" descr="Example of Agency Selection information">
            <a:extLst>
              <a:ext uri="{FF2B5EF4-FFF2-40B4-BE49-F238E27FC236}">
                <a16:creationId xmlns:a16="http://schemas.microsoft.com/office/drawing/2014/main" id="{C0E8531E-1389-F057-23E6-7ED5670732A8}"/>
              </a:ext>
            </a:extLst>
          </p:cNvPr>
          <p:cNvPicPr>
            <a:picLocks noGrp="1" noChangeAspect="1"/>
          </p:cNvPicPr>
          <p:nvPr>
            <p:ph sz="half" idx="1"/>
          </p:nvPr>
        </p:nvPicPr>
        <p:blipFill>
          <a:blip r:embed="rId2"/>
          <a:stretch>
            <a:fillRect/>
          </a:stretch>
        </p:blipFill>
        <p:spPr>
          <a:xfrm>
            <a:off x="708991" y="1590206"/>
            <a:ext cx="5131164" cy="3200455"/>
          </a:xfrm>
          <a:prstGeom prst="rect">
            <a:avLst/>
          </a:prstGeom>
          <a:ln w="12700">
            <a:solidFill>
              <a:schemeClr val="tx1"/>
            </a:solidFill>
          </a:ln>
        </p:spPr>
      </p:pic>
      <p:pic>
        <p:nvPicPr>
          <p:cNvPr id="6" name="Picture 5" descr="Example of USDA Federal Login screen.">
            <a:extLst>
              <a:ext uri="{FF2B5EF4-FFF2-40B4-BE49-F238E27FC236}">
                <a16:creationId xmlns:a16="http://schemas.microsoft.com/office/drawing/2014/main" id="{FB02E1D8-953C-F46B-125F-F3E71358D4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7996" y="3734023"/>
            <a:ext cx="2793365" cy="2543175"/>
          </a:xfrm>
          <a:prstGeom prst="rect">
            <a:avLst/>
          </a:prstGeom>
        </p:spPr>
      </p:pic>
      <p:cxnSp>
        <p:nvCxnSpPr>
          <p:cNvPr id="7" name="Straight Arrow Connector 6">
            <a:extLst>
              <a:ext uri="{FF2B5EF4-FFF2-40B4-BE49-F238E27FC236}">
                <a16:creationId xmlns:a16="http://schemas.microsoft.com/office/drawing/2014/main" id="{655234C3-430E-342D-AB63-3909ED5070E6}"/>
              </a:ext>
            </a:extLst>
          </p:cNvPr>
          <p:cNvCxnSpPr>
            <a:cxnSpLocks/>
          </p:cNvCxnSpPr>
          <p:nvPr/>
        </p:nvCxnSpPr>
        <p:spPr>
          <a:xfrm>
            <a:off x="7346555" y="3299750"/>
            <a:ext cx="860417" cy="39420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BD9D82A-96D7-0246-9EE2-8C833618D0FA}"/>
              </a:ext>
            </a:extLst>
          </p:cNvPr>
          <p:cNvCxnSpPr>
            <a:cxnSpLocks/>
          </p:cNvCxnSpPr>
          <p:nvPr/>
        </p:nvCxnSpPr>
        <p:spPr>
          <a:xfrm flipH="1">
            <a:off x="4482548" y="1928191"/>
            <a:ext cx="1789043" cy="82022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BB183D64-6A79-C000-6089-52619E499832}"/>
              </a:ext>
            </a:extLst>
          </p:cNvPr>
          <p:cNvSpPr txBox="1"/>
          <p:nvPr/>
        </p:nvSpPr>
        <p:spPr>
          <a:xfrm>
            <a:off x="371615" y="5005611"/>
            <a:ext cx="6097656" cy="1696875"/>
          </a:xfrm>
          <a:prstGeom prst="rect">
            <a:avLst/>
          </a:prstGeom>
          <a:noFill/>
        </p:spPr>
        <p:txBody>
          <a:bodyPr wrap="square">
            <a:spAutoFit/>
          </a:bodyPr>
          <a:lstStyle/>
          <a:p>
            <a:pPr marR="0" lvl="0">
              <a:spcBef>
                <a:spcPts val="0"/>
              </a:spcBef>
              <a:spcAft>
                <a:spcPts val="0"/>
              </a:spcAft>
            </a:pPr>
            <a:r>
              <a:rPr lang="en-US" sz="1200" b="1" dirty="0">
                <a:solidFill>
                  <a:srgbClr val="FF0000"/>
                </a:solidFill>
                <a:effectLst/>
                <a:latin typeface="Arial" panose="020B0604020202020204" pitchFamily="34" charset="0"/>
                <a:ea typeface="Times New Roman" panose="02020603050405020304" pitchFamily="18" charset="0"/>
              </a:rPr>
              <a:t>NOTES:</a:t>
            </a:r>
          </a:p>
          <a:p>
            <a:pPr marL="228600" marR="0" lvl="0" indent="-228600">
              <a:lnSpc>
                <a:spcPct val="90000"/>
              </a:lnSpc>
              <a:spcBef>
                <a:spcPts val="1000"/>
              </a:spcBef>
              <a:spcAft>
                <a:spcPts val="0"/>
              </a:spcAft>
              <a:buFont typeface="Arial" panose="020B0604020202020204" pitchFamily="34" charset="0"/>
              <a:buChar char="•"/>
            </a:pPr>
            <a:r>
              <a:rPr lang="en-US" sz="1200" dirty="0">
                <a:effectLst/>
                <a:latin typeface="Arial" panose="020B0604020202020204" pitchFamily="34" charset="0"/>
                <a:ea typeface="Times New Roman" panose="02020603050405020304" pitchFamily="18" charset="0"/>
              </a:rPr>
              <a:t>When an existing WFDSS account matches the email on your PIV card, you are signed into WFDSS and can begin your work session.</a:t>
            </a:r>
            <a:endParaRPr lang="en-US" sz="1200" dirty="0">
              <a:effectLst/>
              <a:latin typeface="Times New Roman" panose="02020603050405020304" pitchFamily="18" charset="0"/>
              <a:ea typeface="Times New Roman" panose="02020603050405020304" pitchFamily="18" charset="0"/>
            </a:endParaRPr>
          </a:p>
          <a:p>
            <a:pPr marL="228600" indent="-228600">
              <a:lnSpc>
                <a:spcPct val="90000"/>
              </a:lnSpc>
              <a:spcBef>
                <a:spcPts val="1000"/>
              </a:spcBef>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If the Request Access screen displays within WFDSS, it means you do not have a WFDSSS profile. Contact your Geographic Editor (GAE) to have the request access approved. Contact your Geographic Editor (GAE) to have the request access approved or submit a help ticket if you believe to already have a WFDSS profile, but received the Request Access screen.</a:t>
            </a:r>
            <a:endParaRPr lang="en-US" sz="1200" dirty="0"/>
          </a:p>
        </p:txBody>
      </p:sp>
      <p:cxnSp>
        <p:nvCxnSpPr>
          <p:cNvPr id="24" name="Straight Arrow Connector 23">
            <a:extLst>
              <a:ext uri="{FF2B5EF4-FFF2-40B4-BE49-F238E27FC236}">
                <a16:creationId xmlns:a16="http://schemas.microsoft.com/office/drawing/2014/main" id="{E3B102DB-B1FF-6F31-CE51-33A36D6AE6FB}"/>
              </a:ext>
            </a:extLst>
          </p:cNvPr>
          <p:cNvCxnSpPr>
            <a:cxnSpLocks/>
          </p:cNvCxnSpPr>
          <p:nvPr/>
        </p:nvCxnSpPr>
        <p:spPr>
          <a:xfrm flipH="1">
            <a:off x="4313583" y="2537564"/>
            <a:ext cx="1915855" cy="147413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6080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E097AF84541B044AD95688732F99232" ma:contentTypeVersion="13" ma:contentTypeDescription="Create a new document." ma:contentTypeScope="" ma:versionID="e1c6b165a949049de5b089f99eb36a0c">
  <xsd:schema xmlns:xsd="http://www.w3.org/2001/XMLSchema" xmlns:xs="http://www.w3.org/2001/XMLSchema" xmlns:p="http://schemas.microsoft.com/office/2006/metadata/properties" xmlns:ns2="0ae38473-ddec-4f3a-91f3-bb00f8d8f774" xmlns:ns3="435f38e5-93c2-42b4-bf81-1408bdb215a0" targetNamespace="http://schemas.microsoft.com/office/2006/metadata/properties" ma:root="true" ma:fieldsID="c8b489e4c3dc18b4e05d4dee41ffd4d2" ns2:_="" ns3:_="">
    <xsd:import namespace="0ae38473-ddec-4f3a-91f3-bb00f8d8f774"/>
    <xsd:import namespace="435f38e5-93c2-42b4-bf81-1408bdb215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e38473-ddec-4f3a-91f3-bb00f8d8f7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bd24e8d-a9e5-4d92-be68-bacf1b977f8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35f38e5-93c2-42b4-bf81-1408bdb215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bd5840d-f6f5-4493-97ec-ee8ccb56fef8}" ma:internalName="TaxCatchAll" ma:showField="CatchAllData" ma:web="435f38e5-93c2-42b4-bf81-1408bdb215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ae38473-ddec-4f3a-91f3-bb00f8d8f774">
      <Terms xmlns="http://schemas.microsoft.com/office/infopath/2007/PartnerControls"/>
    </lcf76f155ced4ddcb4097134ff3c332f>
    <TaxCatchAll xmlns="435f38e5-93c2-42b4-bf81-1408bdb215a0" xsi:nil="true"/>
  </documentManagement>
</p:properties>
</file>

<file path=customXml/itemProps1.xml><?xml version="1.0" encoding="utf-8"?>
<ds:datastoreItem xmlns:ds="http://schemas.openxmlformats.org/officeDocument/2006/customXml" ds:itemID="{680A8966-5DD4-411C-BA2C-8A4F69CDDFAA}">
  <ds:schemaRefs>
    <ds:schemaRef ds:uri="http://schemas.microsoft.com/sharepoint/v3/contenttype/forms"/>
  </ds:schemaRefs>
</ds:datastoreItem>
</file>

<file path=customXml/itemProps2.xml><?xml version="1.0" encoding="utf-8"?>
<ds:datastoreItem xmlns:ds="http://schemas.openxmlformats.org/officeDocument/2006/customXml" ds:itemID="{25087064-EF67-474B-AE52-2ADE93FC174F}">
  <ds:schemaRefs>
    <ds:schemaRef ds:uri="0ae38473-ddec-4f3a-91f3-bb00f8d8f774"/>
    <ds:schemaRef ds:uri="435f38e5-93c2-42b4-bf81-1408bdb215a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BEB93D0-7D49-4DF3-9229-D2604C02F632}">
  <ds:schemaRefs>
    <ds:schemaRef ds:uri="0ae38473-ddec-4f3a-91f3-bb00f8d8f774"/>
    <ds:schemaRef ds:uri="435f38e5-93c2-42b4-bf81-1408bdb215a0"/>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6042</TotalTime>
  <Words>1271</Words>
  <Application>Microsoft Office PowerPoint</Application>
  <PresentationFormat>Widescreen</PresentationFormat>
  <Paragraphs>74</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Courier New</vt:lpstr>
      <vt:lpstr>Times New Roman</vt:lpstr>
      <vt:lpstr>Wingdings</vt:lpstr>
      <vt:lpstr>Office Theme</vt:lpstr>
      <vt:lpstr>WFDSS Login Changes Starting November 2023</vt:lpstr>
      <vt:lpstr>New WFDSS Login Process</vt:lpstr>
      <vt:lpstr>Why do I have to login to WFDSS using e-Authenticate or Login.gov?</vt:lpstr>
      <vt:lpstr>Before Logging Into WFDSS Using e-Authenticate or Login.gov, Verify your WFDSS Email Address</vt:lpstr>
      <vt:lpstr>After Integration</vt:lpstr>
      <vt:lpstr>Navigating to the FAMAuth Portal</vt:lpstr>
      <vt:lpstr>FAMAuth Page</vt:lpstr>
      <vt:lpstr>E-Authentication Page</vt:lpstr>
      <vt:lpstr>E-Authentication Page (continued)</vt:lpstr>
      <vt:lpstr>Login.gov Page</vt:lpstr>
      <vt:lpstr>Considerations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FamAuth Integration</dc:title>
  <dc:creator>Matthew Kay</dc:creator>
  <cp:lastModifiedBy>Boyer, Tederell - FS, GA</cp:lastModifiedBy>
  <cp:revision>34</cp:revision>
  <dcterms:created xsi:type="dcterms:W3CDTF">2022-05-27T14:46:36Z</dcterms:created>
  <dcterms:modified xsi:type="dcterms:W3CDTF">2024-02-23T15:08:06Z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0x0101007E097AF84541B044AD95688732F99232</vt:lpwstr>
  </property>
  <property fmtid="{D5CDD505-2E9C-101B-9397-08002B2CF9AE}" pid="3" name="MediaServiceImageTags">
    <vt:lpwstr/>
  </property>
</Properties>
</file>